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y="5143500" cx="9144000"/>
  <p:notesSz cx="6858000" cy="9144000"/>
  <p:embeddedFontLst>
    <p:embeddedFont>
      <p:font typeface="Spectral ExtraBold"/>
      <p:bold r:id="rId68"/>
      <p:boldItalic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SpectralExtraBold-bold.fntdata"/><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SpectralExtraBold-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bfcf968a6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bfcf968a6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is basic material but there is a real chance you haven’t yet had to come across the world of insurance yet. </a:t>
            </a:r>
            <a:endParaRPr/>
          </a:p>
          <a:p>
            <a:pPr indent="-298450" lvl="1" marL="914400" rtl="0" algn="l">
              <a:spcBef>
                <a:spcPts val="0"/>
              </a:spcBef>
              <a:spcAft>
                <a:spcPts val="0"/>
              </a:spcAft>
              <a:buClr>
                <a:schemeClr val="dk1"/>
              </a:buClr>
              <a:buSzPts val="1100"/>
              <a:buChar char="○"/>
            </a:pPr>
            <a:r>
              <a:rPr lang="en">
                <a:solidFill>
                  <a:schemeClr val="dk1"/>
                </a:solidFill>
              </a:rPr>
              <a:t>Many of you may still be on your parents health insurance!</a:t>
            </a:r>
            <a:endParaRPr>
              <a:solidFill>
                <a:schemeClr val="dk1"/>
              </a:solidFill>
            </a:endParaRPr>
          </a:p>
          <a:p>
            <a:pPr indent="-298450" lvl="1" marL="914400" rtl="0" algn="l">
              <a:spcBef>
                <a:spcPts val="0"/>
              </a:spcBef>
              <a:spcAft>
                <a:spcPts val="0"/>
              </a:spcAft>
              <a:buSzPts val="1100"/>
              <a:buChar char="○"/>
            </a:pPr>
            <a:r>
              <a:rPr lang="en"/>
              <a:t>Given that we’re in NYC, you probably don’t have a car and may not have ever had to deal with car insurance either. </a:t>
            </a:r>
            <a:endParaRPr/>
          </a:p>
          <a:p>
            <a:pPr indent="-298450" lvl="0" marL="457200" rtl="0" algn="l">
              <a:spcBef>
                <a:spcPts val="0"/>
              </a:spcBef>
              <a:spcAft>
                <a:spcPts val="0"/>
              </a:spcAft>
              <a:buSzPts val="1100"/>
              <a:buChar char="●"/>
            </a:pPr>
            <a:r>
              <a:rPr lang="en"/>
              <a:t>Question: Many policies have a deductible. Why?</a:t>
            </a:r>
            <a:endParaRPr/>
          </a:p>
          <a:p>
            <a:pPr indent="-298450" lvl="1" marL="914400" rtl="0" algn="l">
              <a:spcBef>
                <a:spcPts val="0"/>
              </a:spcBef>
              <a:spcAft>
                <a:spcPts val="0"/>
              </a:spcAft>
              <a:buSzPts val="1100"/>
              <a:buChar char="○"/>
            </a:pPr>
            <a:r>
              <a:rPr lang="en"/>
              <a:t>Answer: Because it reduces the problems of moral hazards</a:t>
            </a:r>
            <a:endParaRPr/>
          </a:p>
          <a:p>
            <a:pPr indent="-298450" lvl="0" marL="457200" rtl="0" algn="l">
              <a:spcBef>
                <a:spcPts val="0"/>
              </a:spcBef>
              <a:spcAft>
                <a:spcPts val="0"/>
              </a:spcAft>
              <a:buClr>
                <a:schemeClr val="dk1"/>
              </a:buClr>
              <a:buSzPts val="1100"/>
              <a:buChar char="●"/>
            </a:pPr>
            <a:r>
              <a:rPr lang="en">
                <a:solidFill>
                  <a:schemeClr val="dk1"/>
                </a:solidFill>
              </a:rPr>
              <a:t>Underwriting: The process of creating a policy.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For many types of personal insurance that you or I may have experience with, there are readymade policies.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But when it comes to corporate insurance, policies are much more bespoke, meaning they are hand-tailored for each customer. </a:t>
            </a:r>
            <a:endParaRPr>
              <a:solidFill>
                <a:schemeClr val="dk1"/>
              </a:solidFill>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bfcf968a6d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bfcf968a6d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is basic material but there is a real chance you haven’t yet had to come across the world of insurance yet. </a:t>
            </a:r>
            <a:endParaRPr/>
          </a:p>
          <a:p>
            <a:pPr indent="-298450" lvl="1" marL="914400" rtl="0" algn="l">
              <a:spcBef>
                <a:spcPts val="0"/>
              </a:spcBef>
              <a:spcAft>
                <a:spcPts val="0"/>
              </a:spcAft>
              <a:buClr>
                <a:schemeClr val="dk1"/>
              </a:buClr>
              <a:buSzPts val="1100"/>
              <a:buChar char="○"/>
            </a:pPr>
            <a:r>
              <a:rPr lang="en">
                <a:solidFill>
                  <a:schemeClr val="dk1"/>
                </a:solidFill>
              </a:rPr>
              <a:t>Many of you may still be on your parents health insurance!</a:t>
            </a:r>
            <a:endParaRPr>
              <a:solidFill>
                <a:schemeClr val="dk1"/>
              </a:solidFill>
            </a:endParaRPr>
          </a:p>
          <a:p>
            <a:pPr indent="-298450" lvl="1" marL="914400" rtl="0" algn="l">
              <a:spcBef>
                <a:spcPts val="0"/>
              </a:spcBef>
              <a:spcAft>
                <a:spcPts val="0"/>
              </a:spcAft>
              <a:buSzPts val="1100"/>
              <a:buChar char="○"/>
            </a:pPr>
            <a:r>
              <a:rPr lang="en"/>
              <a:t>Given that we’re in NYC, you probably don’t have a car and may not have ever had to deal with car insurance either. </a:t>
            </a:r>
            <a:endParaRPr/>
          </a:p>
          <a:p>
            <a:pPr indent="-298450" lvl="0" marL="457200" rtl="0" algn="l">
              <a:spcBef>
                <a:spcPts val="0"/>
              </a:spcBef>
              <a:spcAft>
                <a:spcPts val="0"/>
              </a:spcAft>
              <a:buSzPts val="1100"/>
              <a:buChar char="●"/>
            </a:pPr>
            <a:r>
              <a:rPr lang="en"/>
              <a:t>Question: Many policies have a deductible. Why?</a:t>
            </a:r>
            <a:endParaRPr/>
          </a:p>
          <a:p>
            <a:pPr indent="-298450" lvl="1" marL="914400" rtl="0" algn="l">
              <a:spcBef>
                <a:spcPts val="0"/>
              </a:spcBef>
              <a:spcAft>
                <a:spcPts val="0"/>
              </a:spcAft>
              <a:buSzPts val="1100"/>
              <a:buChar char="○"/>
            </a:pPr>
            <a:r>
              <a:rPr lang="en"/>
              <a:t>Answer: Because it reduces the problems of moral hazards</a:t>
            </a:r>
            <a:endParaRPr/>
          </a:p>
          <a:p>
            <a:pPr indent="-298450" lvl="0" marL="457200" rtl="0" algn="l">
              <a:spcBef>
                <a:spcPts val="0"/>
              </a:spcBef>
              <a:spcAft>
                <a:spcPts val="0"/>
              </a:spcAft>
              <a:buClr>
                <a:schemeClr val="dk1"/>
              </a:buClr>
              <a:buSzPts val="1100"/>
              <a:buChar char="●"/>
            </a:pPr>
            <a:r>
              <a:rPr lang="en">
                <a:solidFill>
                  <a:schemeClr val="dk1"/>
                </a:solidFill>
              </a:rPr>
              <a:t>Underwriting: The process of creating a policy.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For many types of personal insurance that you or I may have experience with, there are readymade policies.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But when it comes to corporate insurance, policies are much more bespoke, meaning they are hand-tailored for each customer. </a:t>
            </a:r>
            <a:endParaRPr>
              <a:solidFill>
                <a:schemeClr val="dk1"/>
              </a:solidFill>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bfcf968a6d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bfcf968a6d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is basic material but there is a real chance you haven’t yet had to come across the world of insurance yet. </a:t>
            </a:r>
            <a:endParaRPr/>
          </a:p>
          <a:p>
            <a:pPr indent="-298450" lvl="1" marL="914400" rtl="0" algn="l">
              <a:spcBef>
                <a:spcPts val="0"/>
              </a:spcBef>
              <a:spcAft>
                <a:spcPts val="0"/>
              </a:spcAft>
              <a:buClr>
                <a:schemeClr val="dk1"/>
              </a:buClr>
              <a:buSzPts val="1100"/>
              <a:buChar char="○"/>
            </a:pPr>
            <a:r>
              <a:rPr lang="en">
                <a:solidFill>
                  <a:schemeClr val="dk1"/>
                </a:solidFill>
              </a:rPr>
              <a:t>Many of you may still be on your parents health insurance!</a:t>
            </a:r>
            <a:endParaRPr>
              <a:solidFill>
                <a:schemeClr val="dk1"/>
              </a:solidFill>
            </a:endParaRPr>
          </a:p>
          <a:p>
            <a:pPr indent="-298450" lvl="1" marL="914400" rtl="0" algn="l">
              <a:spcBef>
                <a:spcPts val="0"/>
              </a:spcBef>
              <a:spcAft>
                <a:spcPts val="0"/>
              </a:spcAft>
              <a:buSzPts val="1100"/>
              <a:buChar char="○"/>
            </a:pPr>
            <a:r>
              <a:rPr lang="en"/>
              <a:t>Given that we’re in NYC, you probably don’t have a car and may not have ever had to deal with car insurance either. </a:t>
            </a:r>
            <a:endParaRPr/>
          </a:p>
          <a:p>
            <a:pPr indent="-298450" lvl="0" marL="457200" rtl="0" algn="l">
              <a:spcBef>
                <a:spcPts val="0"/>
              </a:spcBef>
              <a:spcAft>
                <a:spcPts val="0"/>
              </a:spcAft>
              <a:buSzPts val="1100"/>
              <a:buChar char="●"/>
            </a:pPr>
            <a:r>
              <a:rPr lang="en"/>
              <a:t>Question: Many policies have a deductible. Why?</a:t>
            </a:r>
            <a:endParaRPr/>
          </a:p>
          <a:p>
            <a:pPr indent="-298450" lvl="1" marL="914400" rtl="0" algn="l">
              <a:spcBef>
                <a:spcPts val="0"/>
              </a:spcBef>
              <a:spcAft>
                <a:spcPts val="0"/>
              </a:spcAft>
              <a:buSzPts val="1100"/>
              <a:buChar char="○"/>
            </a:pPr>
            <a:r>
              <a:rPr lang="en"/>
              <a:t>Answer: Because it reduces the problems of moral hazards</a:t>
            </a:r>
            <a:endParaRPr/>
          </a:p>
          <a:p>
            <a:pPr indent="-298450" lvl="0" marL="457200" rtl="0" algn="l">
              <a:spcBef>
                <a:spcPts val="0"/>
              </a:spcBef>
              <a:spcAft>
                <a:spcPts val="0"/>
              </a:spcAft>
              <a:buClr>
                <a:schemeClr val="dk1"/>
              </a:buClr>
              <a:buSzPts val="1100"/>
              <a:buChar char="●"/>
            </a:pPr>
            <a:r>
              <a:rPr lang="en">
                <a:solidFill>
                  <a:schemeClr val="dk1"/>
                </a:solidFill>
              </a:rPr>
              <a:t>Underwriting: The process of creating a policy.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For many types of personal insurance that you or I may have experience with, there are readymade policies.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But when it comes to corporate insurance, policies are much more bespoke, meaning they are hand-tailored for each customer. </a:t>
            </a:r>
            <a:endParaRPr>
              <a:solidFill>
                <a:schemeClr val="dk1"/>
              </a:solidFill>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bea25106e3_3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bea25106e3_3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First party losses are what come to mind when you think of insurance.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 cyber insurance, most of the claim money is actually spent on covering third party losses!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Many people depend on companies for services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Diversification:</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 strategy for avoiding catastrophic losses by covering many different types of policyholders with independent probabilities of losses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If you sell flood insurance, and all of your customers live in houses in the same flood zone, and there’s a big flood, you’re going to have to pay out to all of your customers at the same time.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You probably aren’t going to have the money on hand to do this! So you might collapse, and nobody gets any claims back</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 better strategy would be to insure people spread out across the country, where a flood in one area doesn’t mean you have to pay all your customers at once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This is diversification.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bfcf968a6d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bfcf968a6d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First party losses are what come to mind when you think of insurance.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 cyber insurance, most of the claim money is actually spent on covering third party losses!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Many people depend on companies for services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Diversification:</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 strategy for avoiding catastrophic losses by covering many different types of policyholders with independent probabilities of losses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If you sell flood insurance, and all of your customers live in houses in the same flood zone, and there’s a big flood, you’re going to have to pay out to all of your customers at the same time.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You probably aren’t going to have the money on hand to do this! So you might collapse, and nobody gets any claims back</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 better strategy would be to insure people spread out across the country, where a flood in one area doesn’t mean you have to pay all your customers at once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This is diversification. </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bfcf968a6d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bfcf968a6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First party losses are what come to mind when you think of insurance.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 cyber insurance, most of the claim money is actually spent on covering third party losses!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Many people depend on companies for services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Diversification:</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 strategy for avoiding catastrophic losses by covering many different types of policyholders with independent probabilities of losses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If you sell flood insurance, and all of your customers live in houses in the same flood zone, and there’s a big flood, you’re going to have to pay out to all of your customers at the same time.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You probably aren’t going to have the money on hand to do this! So you might collapse, and nobody gets any claims back</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 better strategy would be to insure people spread out across the country, where a flood in one area doesn’t mean you have to pay all your customers at once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This is diversification.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bfcf968a6d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bfcf968a6d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First party losses are what come to mind when you think of insurance.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 cyber insurance, most of the claim money is actually spent on covering third party losses!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Many people depend on companies for services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Diversification:</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 strategy for avoiding catastrophic losses by covering many different types of policyholders with independent probabilities of losses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If you sell flood insurance, and all of your customers live in houses in the same flood zone, and there’s a big flood, you’re going to have to pay out to all of your customers at the same time.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You probably aren’t going to have the money on hand to do this! So you might collapse, and nobody gets any claims back</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 better strategy would be to insure people spread out across the country, where a flood in one area doesn’t mean you have to pay all your customers at once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This is diversification.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Are there any other terms from any of the readings that I can help clarify at this time?</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bfcf968a6d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bfcf968a6d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lang="en">
                <a:solidFill>
                  <a:schemeClr val="dk1"/>
                </a:solidFill>
              </a:rPr>
              <a:t>Asymmetric information leads to adverse selection</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Someone remind me — what does this mean?</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Risk estimation is difficult due to interdependent nature of tech</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E.g. your software depends on an open source </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Not enough actuarial information to accurately price risk</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Many incidents go unreported to save reputation</a:t>
            </a:r>
            <a:endParaRPr>
              <a:solidFill>
                <a:schemeClr val="dk1"/>
              </a:solidFill>
            </a:endParaRPr>
          </a:p>
          <a:p>
            <a:pPr indent="-298450" lvl="2" marL="1371600" rtl="0" algn="l">
              <a:spcBef>
                <a:spcPts val="0"/>
              </a:spcBef>
              <a:spcAft>
                <a:spcPts val="0"/>
              </a:spcAft>
              <a:buClr>
                <a:schemeClr val="dk1"/>
              </a:buClr>
              <a:buSzPts val="1100"/>
              <a:buAutoNum type="romanLcPeriod"/>
            </a:pPr>
            <a:r>
              <a:rPr lang="en">
                <a:solidFill>
                  <a:schemeClr val="dk1"/>
                </a:solidFill>
              </a:rPr>
              <a:t>What is the consequence? Not enough data to build actuarial models</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Threats are constantly adapting and evolving</a:t>
            </a:r>
            <a:endParaRPr>
              <a:solidFill>
                <a:schemeClr val="dk1"/>
              </a:solidFill>
            </a:endParaRPr>
          </a:p>
          <a:p>
            <a:pPr indent="-298450" lvl="2" marL="1371600" rtl="0" algn="l">
              <a:spcBef>
                <a:spcPts val="0"/>
              </a:spcBef>
              <a:spcAft>
                <a:spcPts val="0"/>
              </a:spcAft>
              <a:buClr>
                <a:schemeClr val="dk1"/>
              </a:buClr>
              <a:buSzPts val="1100"/>
              <a:buAutoNum type="romanLcPeriod"/>
            </a:pPr>
            <a:r>
              <a:rPr lang="en">
                <a:solidFill>
                  <a:schemeClr val="dk1"/>
                </a:solidFill>
              </a:rPr>
              <a:t>Why does this make it difficult to estimate risk?</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Tech monocultures prevent diversification</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What’s a monoculture? E.g. most enterprises use Microsoft Windows. If a 0-day vulnerability is found in Windows operating systems, everyone can be vulnerable at once. Can lead to catastrophic losses for insurers</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Market lacks reinsurers </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What are reinsurers? Insurance for insurance companies</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Post-binding phase drives up costs</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Post binding is to help avoid what problem? (moral hazard)</a:t>
            </a:r>
            <a:endParaRPr>
              <a:solidFill>
                <a:schemeClr val="dk1"/>
              </a:solidFill>
            </a:endParaRPr>
          </a:p>
          <a:p>
            <a:pPr indent="-298450" lvl="2" marL="1371600" rtl="0" algn="l">
              <a:spcBef>
                <a:spcPts val="0"/>
              </a:spcBef>
              <a:spcAft>
                <a:spcPts val="0"/>
              </a:spcAft>
              <a:buClr>
                <a:schemeClr val="dk1"/>
              </a:buClr>
              <a:buSzPts val="1100"/>
              <a:buAutoNum type="romanLcPeriod"/>
            </a:pPr>
            <a:r>
              <a:rPr lang="en">
                <a:solidFill>
                  <a:schemeClr val="dk1"/>
                </a:solidFill>
              </a:rPr>
              <a:t>Paper says that this is unique to cyber insurance, which I found interesting. Why do we think this is?</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Harms can be intangible and hard to precisely quantify</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How do you measure “loss of reputation”? Or the business impact of this?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bfcf968a6d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bfcf968a6d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Asymmetric information leads to adverse selection</a:t>
            </a:r>
            <a:endParaRPr/>
          </a:p>
          <a:p>
            <a:pPr indent="-298450" lvl="1" marL="914400" rtl="0" algn="l">
              <a:spcBef>
                <a:spcPts val="0"/>
              </a:spcBef>
              <a:spcAft>
                <a:spcPts val="0"/>
              </a:spcAft>
              <a:buSzPts val="1100"/>
              <a:buAutoNum type="alphaLcPeriod"/>
            </a:pPr>
            <a:r>
              <a:rPr lang="en"/>
              <a:t>Someone remind me — what does this mean?</a:t>
            </a:r>
            <a:endParaRPr/>
          </a:p>
          <a:p>
            <a:pPr indent="-298450" lvl="0" marL="457200" rtl="0" algn="l">
              <a:spcBef>
                <a:spcPts val="0"/>
              </a:spcBef>
              <a:spcAft>
                <a:spcPts val="0"/>
              </a:spcAft>
              <a:buSzPts val="1100"/>
              <a:buAutoNum type="arabicPeriod"/>
            </a:pPr>
            <a:r>
              <a:rPr lang="en"/>
              <a:t>Risk estimation is difficult due to interdependent nature of tech</a:t>
            </a:r>
            <a:endParaRPr/>
          </a:p>
          <a:p>
            <a:pPr indent="-298450" lvl="1" marL="914400" rtl="0" algn="l">
              <a:spcBef>
                <a:spcPts val="0"/>
              </a:spcBef>
              <a:spcAft>
                <a:spcPts val="0"/>
              </a:spcAft>
              <a:buSzPts val="1100"/>
              <a:buAutoNum type="alphaLcPeriod"/>
            </a:pPr>
            <a:r>
              <a:rPr lang="en"/>
              <a:t>E.g. your software depends on an open source </a:t>
            </a:r>
            <a:endParaRPr/>
          </a:p>
          <a:p>
            <a:pPr indent="-298450" lvl="0" marL="457200" rtl="0" algn="l">
              <a:spcBef>
                <a:spcPts val="0"/>
              </a:spcBef>
              <a:spcAft>
                <a:spcPts val="0"/>
              </a:spcAft>
              <a:buSzPts val="1100"/>
              <a:buAutoNum type="arabicPeriod"/>
            </a:pPr>
            <a:r>
              <a:rPr lang="en"/>
              <a:t>Not enough actuarial information to accurately price risk</a:t>
            </a:r>
            <a:endParaRPr/>
          </a:p>
          <a:p>
            <a:pPr indent="-298450" lvl="1" marL="914400" rtl="0" algn="l">
              <a:spcBef>
                <a:spcPts val="0"/>
              </a:spcBef>
              <a:spcAft>
                <a:spcPts val="0"/>
              </a:spcAft>
              <a:buSzPts val="1100"/>
              <a:buAutoNum type="alphaLcPeriod"/>
            </a:pPr>
            <a:r>
              <a:rPr lang="en"/>
              <a:t>Many incidents go unreported to save reputation</a:t>
            </a:r>
            <a:endParaRPr/>
          </a:p>
          <a:p>
            <a:pPr indent="-298450" lvl="2" marL="1371600" rtl="0" algn="l">
              <a:spcBef>
                <a:spcPts val="0"/>
              </a:spcBef>
              <a:spcAft>
                <a:spcPts val="0"/>
              </a:spcAft>
              <a:buSzPts val="1100"/>
              <a:buAutoNum type="romanLcPeriod"/>
            </a:pPr>
            <a:r>
              <a:rPr lang="en"/>
              <a:t>What is the consequence? Not enough data to build actuarial models</a:t>
            </a:r>
            <a:endParaRPr/>
          </a:p>
          <a:p>
            <a:pPr indent="-298450" lvl="1" marL="914400" rtl="0" algn="l">
              <a:spcBef>
                <a:spcPts val="0"/>
              </a:spcBef>
              <a:spcAft>
                <a:spcPts val="0"/>
              </a:spcAft>
              <a:buSzPts val="1100"/>
              <a:buAutoNum type="alphaLcPeriod"/>
            </a:pPr>
            <a:r>
              <a:rPr lang="en"/>
              <a:t>Threats are constantly adapting and evolving</a:t>
            </a:r>
            <a:endParaRPr/>
          </a:p>
          <a:p>
            <a:pPr indent="-298450" lvl="2" marL="1371600" rtl="0" algn="l">
              <a:spcBef>
                <a:spcPts val="0"/>
              </a:spcBef>
              <a:spcAft>
                <a:spcPts val="0"/>
              </a:spcAft>
              <a:buSzPts val="1100"/>
              <a:buAutoNum type="romanLcPeriod"/>
            </a:pPr>
            <a:r>
              <a:rPr lang="en"/>
              <a:t>Why does this make it difficult to estimate risk?</a:t>
            </a:r>
            <a:endParaRPr/>
          </a:p>
          <a:p>
            <a:pPr indent="-298450" lvl="0" marL="457200" rtl="0" algn="l">
              <a:spcBef>
                <a:spcPts val="0"/>
              </a:spcBef>
              <a:spcAft>
                <a:spcPts val="0"/>
              </a:spcAft>
              <a:buSzPts val="1100"/>
              <a:buAutoNum type="arabicPeriod"/>
            </a:pPr>
            <a:r>
              <a:rPr lang="en"/>
              <a:t>Tech monocultures prevent diversification</a:t>
            </a:r>
            <a:endParaRPr/>
          </a:p>
          <a:p>
            <a:pPr indent="-298450" lvl="1" marL="914400" rtl="0" algn="l">
              <a:spcBef>
                <a:spcPts val="0"/>
              </a:spcBef>
              <a:spcAft>
                <a:spcPts val="0"/>
              </a:spcAft>
              <a:buSzPts val="1100"/>
              <a:buAutoNum type="alphaLcPeriod"/>
            </a:pPr>
            <a:r>
              <a:rPr lang="en"/>
              <a:t>What’s a monoculture? E.g. most enterprises use Microsoft Windows. If a 0-day vulnerability is found in Windows operating systems, everyone can be vulnerable at once. Can lead to catastrophic losses for insurers</a:t>
            </a:r>
            <a:endParaRPr/>
          </a:p>
          <a:p>
            <a:pPr indent="-298450" lvl="0" marL="457200" rtl="0" algn="l">
              <a:spcBef>
                <a:spcPts val="0"/>
              </a:spcBef>
              <a:spcAft>
                <a:spcPts val="0"/>
              </a:spcAft>
              <a:buSzPts val="1100"/>
              <a:buAutoNum type="arabicPeriod"/>
            </a:pPr>
            <a:r>
              <a:rPr lang="en"/>
              <a:t>Market lacks reinsurers </a:t>
            </a:r>
            <a:endParaRPr/>
          </a:p>
          <a:p>
            <a:pPr indent="-298450" lvl="1" marL="914400" rtl="0" algn="l">
              <a:spcBef>
                <a:spcPts val="0"/>
              </a:spcBef>
              <a:spcAft>
                <a:spcPts val="0"/>
              </a:spcAft>
              <a:buSzPts val="1100"/>
              <a:buAutoNum type="alphaLcPeriod"/>
            </a:pPr>
            <a:r>
              <a:rPr lang="en"/>
              <a:t>What are reinsurers? Insurance for insurance companies</a:t>
            </a:r>
            <a:endParaRPr/>
          </a:p>
          <a:p>
            <a:pPr indent="-298450" lvl="0" marL="457200" rtl="0" algn="l">
              <a:spcBef>
                <a:spcPts val="0"/>
              </a:spcBef>
              <a:spcAft>
                <a:spcPts val="0"/>
              </a:spcAft>
              <a:buSzPts val="1100"/>
              <a:buAutoNum type="arabicPeriod"/>
            </a:pPr>
            <a:r>
              <a:rPr lang="en"/>
              <a:t>Post-binding phase drives up costs</a:t>
            </a:r>
            <a:endParaRPr/>
          </a:p>
          <a:p>
            <a:pPr indent="-298450" lvl="1" marL="914400" rtl="0" algn="l">
              <a:spcBef>
                <a:spcPts val="0"/>
              </a:spcBef>
              <a:spcAft>
                <a:spcPts val="0"/>
              </a:spcAft>
              <a:buClr>
                <a:schemeClr val="dk1"/>
              </a:buClr>
              <a:buSzPts val="1100"/>
              <a:buAutoNum type="alphaLcPeriod"/>
            </a:pPr>
            <a:r>
              <a:rPr lang="en">
                <a:solidFill>
                  <a:schemeClr val="dk1"/>
                </a:solidFill>
              </a:rPr>
              <a:t>Post binding is to help avoid what problem? (moral hazard)</a:t>
            </a:r>
            <a:endParaRPr>
              <a:solidFill>
                <a:schemeClr val="dk1"/>
              </a:solidFill>
            </a:endParaRPr>
          </a:p>
          <a:p>
            <a:pPr indent="-298450" lvl="2" marL="1371600" rtl="0" algn="l">
              <a:spcBef>
                <a:spcPts val="0"/>
              </a:spcBef>
              <a:spcAft>
                <a:spcPts val="0"/>
              </a:spcAft>
              <a:buClr>
                <a:schemeClr val="dk1"/>
              </a:buClr>
              <a:buSzPts val="1100"/>
              <a:buAutoNum type="romanLcPeriod"/>
            </a:pPr>
            <a:r>
              <a:rPr lang="en">
                <a:solidFill>
                  <a:schemeClr val="dk1"/>
                </a:solidFill>
              </a:rPr>
              <a:t>Paper says that this is unique to cyber insurance, which I found interesting. Why do we think this is?</a:t>
            </a:r>
            <a:endParaRPr/>
          </a:p>
          <a:p>
            <a:pPr indent="-298450" lvl="0" marL="457200" rtl="0" algn="l">
              <a:spcBef>
                <a:spcPts val="0"/>
              </a:spcBef>
              <a:spcAft>
                <a:spcPts val="0"/>
              </a:spcAft>
              <a:buSzPts val="1100"/>
              <a:buAutoNum type="arabicPeriod"/>
            </a:pPr>
            <a:r>
              <a:rPr lang="en"/>
              <a:t>Harms can be intangible and hard to precisely quantify</a:t>
            </a:r>
            <a:endParaRPr/>
          </a:p>
          <a:p>
            <a:pPr indent="-298450" lvl="1" marL="914400" rtl="0" algn="l">
              <a:spcBef>
                <a:spcPts val="0"/>
              </a:spcBef>
              <a:spcAft>
                <a:spcPts val="0"/>
              </a:spcAft>
              <a:buSzPts val="1100"/>
              <a:buAutoNum type="alphaLcPeriod"/>
            </a:pPr>
            <a:r>
              <a:rPr lang="en"/>
              <a:t>How do you measure “loss of reputation”? Or the business impact of this?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bfcf968a6d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bfcf968a6d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Who is the NAIC and why do they have all this data?</a:t>
            </a:r>
            <a:endParaRPr/>
          </a:p>
          <a:p>
            <a:pPr indent="-298450" lvl="0" marL="457200" rtl="0" algn="l">
              <a:spcBef>
                <a:spcPts val="0"/>
              </a:spcBef>
              <a:spcAft>
                <a:spcPts val="0"/>
              </a:spcAft>
              <a:buSzPts val="1100"/>
              <a:buChar char="●"/>
            </a:pPr>
            <a:r>
              <a:rPr lang="en"/>
              <a:t>A bit of jargon that you of course looked up :) </a:t>
            </a:r>
            <a:endParaRPr/>
          </a:p>
          <a:p>
            <a:pPr indent="-298450" lvl="1" marL="914400" rtl="0" algn="l">
              <a:spcBef>
                <a:spcPts val="0"/>
              </a:spcBef>
              <a:spcAft>
                <a:spcPts val="0"/>
              </a:spcAft>
              <a:buSzPts val="1100"/>
              <a:buChar char="○"/>
            </a:pPr>
            <a:r>
              <a:rPr lang="en"/>
              <a:t>But we’re going to go through this report at a fine-grained level anyway</a:t>
            </a:r>
            <a:endParaRPr/>
          </a:p>
          <a:p>
            <a:pPr indent="-298450" lvl="0" marL="457200" rtl="0" algn="l">
              <a:spcBef>
                <a:spcPts val="0"/>
              </a:spcBef>
              <a:spcAft>
                <a:spcPts val="0"/>
              </a:spcAft>
              <a:buSzPts val="1100"/>
              <a:buChar char="●"/>
            </a:pPr>
            <a:r>
              <a:rPr lang="en"/>
              <a:t>Can someone summarize what this report is?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bea25106e3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bea25106e3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bfcf968a6d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bfcf968a6d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bfcf968a6d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bfcf968a6d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Framing effect?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bfcf968a6d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bfcf968a6d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Direct written premiums is almost $10B here in 2022.</a:t>
            </a:r>
            <a:br>
              <a:rPr lang="en"/>
            </a:br>
            <a:br>
              <a:rPr lang="en"/>
            </a:br>
            <a:r>
              <a:rPr lang="en"/>
              <a:t>Let’s make sure we understand all the terminology being used here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bfcf968a6d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bfcf968a6d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Direct Written Premiums, or DWP: The amount of money that insurance companies collected as premiums before they themselves buy reinsurance.</a:t>
            </a:r>
            <a:endParaRPr/>
          </a:p>
          <a:p>
            <a:pPr indent="-298450" lvl="1" marL="914400" rtl="0" algn="l">
              <a:spcBef>
                <a:spcPts val="0"/>
              </a:spcBef>
              <a:spcAft>
                <a:spcPts val="0"/>
              </a:spcAft>
              <a:buSzPts val="1100"/>
              <a:buChar char="○"/>
            </a:pPr>
            <a:r>
              <a:rPr lang="en"/>
              <a:t>I</a:t>
            </a:r>
            <a:r>
              <a:rPr lang="en"/>
              <a:t>nterchangeable with “revenue”, I think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bfcf968a6d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bfcf968a6d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are “Alien Surplus Lines”?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“Alien” just means the insurance company is located outside of the United States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“Surplus Lines” = niche, uncommon insurance that regular insurance providers do not offer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whatever reason they often go hand in hand.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Hence this chart shows all forms of cyber </a:t>
            </a:r>
            <a:r>
              <a:rPr lang="en"/>
              <a:t>insurance</a:t>
            </a:r>
            <a:r>
              <a:rPr lang="en"/>
              <a:t> spending in the country</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bfcf968a6d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bfcf968a6d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shows the cyber insurance market as a whole. </a:t>
            </a:r>
            <a:endParaRPr/>
          </a:p>
          <a:p>
            <a:pPr indent="0" lvl="0" marL="0" rtl="0" algn="l">
              <a:spcBef>
                <a:spcPts val="0"/>
              </a:spcBef>
              <a:spcAft>
                <a:spcPts val="0"/>
              </a:spcAft>
              <a:buNone/>
            </a:pPr>
            <a:r>
              <a:t/>
            </a:r>
            <a:endParaRPr/>
          </a:p>
          <a:p>
            <a:pPr indent="0" lvl="0" marL="0" rtl="0" algn="l">
              <a:spcBef>
                <a:spcPts val="0"/>
              </a:spcBef>
              <a:spcAft>
                <a:spcPts val="0"/>
              </a:spcAft>
              <a:buNone/>
            </a:pPr>
            <a:r>
              <a:rPr i="1" lang="en"/>
              <a:t>In 2022, how much was spent on premiums? </a:t>
            </a:r>
            <a:r>
              <a:rPr lang="en"/>
              <a:t>9.7B</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does that compare to the amount spent on e.g. Ransomware? Harms were estimated to be also in the billions. Which one is hurting companies more?</a:t>
            </a:r>
            <a:endParaRPr/>
          </a:p>
          <a:p>
            <a:pPr indent="-298450" lvl="0" marL="457200" rtl="0" algn="l">
              <a:spcBef>
                <a:spcPts val="0"/>
              </a:spcBef>
              <a:spcAft>
                <a:spcPts val="0"/>
              </a:spcAft>
              <a:buSzPts val="1100"/>
              <a:buChar char="●"/>
            </a:pPr>
            <a:r>
              <a:rPr lang="en"/>
              <a:t>Costs of </a:t>
            </a:r>
            <a:r>
              <a:rPr lang="en"/>
              <a:t>insurance</a:t>
            </a:r>
            <a:r>
              <a:rPr lang="en"/>
              <a:t> are easy to measure</a:t>
            </a:r>
            <a:endParaRPr/>
          </a:p>
          <a:p>
            <a:pPr indent="-298450" lvl="0" marL="457200" rtl="0" algn="l">
              <a:spcBef>
                <a:spcPts val="0"/>
              </a:spcBef>
              <a:spcAft>
                <a:spcPts val="0"/>
              </a:spcAft>
              <a:buSzPts val="1100"/>
              <a:buChar char="●"/>
            </a:pPr>
            <a:r>
              <a:rPr lang="en"/>
              <a:t>Costs of ransomware can be harder to measure (ransom payment is easy; what about loss of reputation?)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couple of things to point out:</a:t>
            </a:r>
            <a:endParaRPr/>
          </a:p>
          <a:p>
            <a:pPr indent="-298450" lvl="0" marL="457200" rtl="0" algn="l">
              <a:spcBef>
                <a:spcPts val="0"/>
              </a:spcBef>
              <a:spcAft>
                <a:spcPts val="0"/>
              </a:spcAft>
              <a:buSzPts val="1100"/>
              <a:buChar char="-"/>
            </a:pPr>
            <a:r>
              <a:rPr lang="en"/>
              <a:t>This hasn’t been steady growth though. Before 2020 the market was </a:t>
            </a:r>
            <a:r>
              <a:rPr i="1" lang="en"/>
              <a:t>shrinking</a:t>
            </a:r>
            <a:r>
              <a:rPr lang="en"/>
              <a:t>, and there was concerns over the viability of the market. </a:t>
            </a:r>
            <a:endParaRPr/>
          </a:p>
          <a:p>
            <a:pPr indent="-298450" lvl="0" marL="457200" rtl="0" algn="l">
              <a:spcBef>
                <a:spcPts val="0"/>
              </a:spcBef>
              <a:spcAft>
                <a:spcPts val="0"/>
              </a:spcAft>
              <a:buClr>
                <a:schemeClr val="dk1"/>
              </a:buClr>
              <a:buSzPts val="1100"/>
              <a:buChar char="-"/>
            </a:pPr>
            <a:r>
              <a:rPr lang="en">
                <a:solidFill>
                  <a:schemeClr val="dk1"/>
                </a:solidFill>
              </a:rPr>
              <a:t>Huge growth in recent years! The market has tripled since 2019</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Does this mean that the insurers are selling a great product which is causing more and more people to buy cyber insurance?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Yes?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No?</a:t>
            </a:r>
            <a:endParaRPr>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bfcf968a6d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bfcf968a6d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Number of policies peaked in 2020!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does this mean? (Almost the same number of policies in 2019 and 2022, but DWP is three times higher! Same customers are paying much more for insurance!)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bfcf968a6d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bfcf968a6d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 (77.9% of the market)</a:t>
            </a:r>
            <a:endParaRPr/>
          </a:p>
          <a:p>
            <a:pPr indent="-298450" lvl="0" marL="457200" rtl="0" algn="l">
              <a:spcBef>
                <a:spcPts val="0"/>
              </a:spcBef>
              <a:spcAft>
                <a:spcPts val="0"/>
              </a:spcAft>
              <a:buSzPts val="1100"/>
              <a:buChar char="-"/>
            </a:pPr>
            <a:r>
              <a:rPr lang="en"/>
              <a:t>Has anyone ever heard of </a:t>
            </a:r>
            <a:r>
              <a:rPr i="1" lang="en"/>
              <a:t>any </a:t>
            </a:r>
            <a:r>
              <a:rPr lang="en"/>
              <a:t>of these companies before? (Maybe Berkshire Hathaway? Nationwide, Liberty Mutual, only because they also sell personal insurance policies like home and auto) </a:t>
            </a:r>
            <a:endParaRPr/>
          </a:p>
          <a:p>
            <a:pPr indent="-298450" lvl="0" marL="457200" rtl="0" algn="l">
              <a:spcBef>
                <a:spcPts val="0"/>
              </a:spcBef>
              <a:spcAft>
                <a:spcPts val="0"/>
              </a:spcAft>
              <a:buSzPts val="1100"/>
              <a:buChar char="-"/>
            </a:pPr>
            <a:r>
              <a:rPr lang="en"/>
              <a:t>This represents several billions of dollars worth of cybersecurity spending</a:t>
            </a:r>
            <a:endParaRPr/>
          </a:p>
          <a:p>
            <a:pPr indent="-298450" lvl="0" marL="457200" rtl="0" algn="l">
              <a:spcBef>
                <a:spcPts val="0"/>
              </a:spcBef>
              <a:spcAft>
                <a:spcPts val="0"/>
              </a:spcAft>
              <a:buSzPts val="1100"/>
              <a:buChar char="-"/>
            </a:pPr>
            <a:r>
              <a:rPr lang="en"/>
              <a:t>The most interesting column here is “Loss Ratio w/ DCC”</a:t>
            </a:r>
            <a:endParaRPr/>
          </a:p>
          <a:p>
            <a:pPr indent="-298450" lvl="1" marL="914400" rtl="0" algn="l">
              <a:spcBef>
                <a:spcPts val="0"/>
              </a:spcBef>
              <a:spcAft>
                <a:spcPts val="0"/>
              </a:spcAft>
              <a:buSzPts val="1100"/>
              <a:buChar char="-"/>
            </a:pPr>
            <a:r>
              <a:rPr lang="en"/>
              <a:t>What is “DCC”? </a:t>
            </a:r>
            <a:endParaRPr/>
          </a:p>
          <a:p>
            <a:pPr indent="-298450" lvl="2" marL="1371600" rtl="0" algn="l">
              <a:spcBef>
                <a:spcPts val="0"/>
              </a:spcBef>
              <a:spcAft>
                <a:spcPts val="0"/>
              </a:spcAft>
              <a:buSzPts val="1100"/>
              <a:buChar char="-"/>
            </a:pPr>
            <a:r>
              <a:rPr lang="en"/>
              <a:t>“defense and cost containment”, i.e. “Defense and Cost Containment Expenses means expenses paid or incurred for defense, litigation and cost containment services. The amounts reported for an insuring entity’s or self-insurer’s employees should include overhead, just as an outside firm’s charges would include.” </a:t>
            </a:r>
            <a:endParaRPr/>
          </a:p>
          <a:p>
            <a:pPr indent="-298450" lvl="3" marL="1828800" rtl="0" algn="l">
              <a:spcBef>
                <a:spcPts val="0"/>
              </a:spcBef>
              <a:spcAft>
                <a:spcPts val="0"/>
              </a:spcAft>
              <a:buSzPts val="1100"/>
              <a:buChar char="-"/>
            </a:pPr>
            <a:r>
              <a:rPr lang="en"/>
              <a:t>Source: https://www.lawinsider.com/dictionary/defense-and-cost-containment-expenses</a:t>
            </a:r>
            <a:endParaRPr/>
          </a:p>
          <a:p>
            <a:pPr indent="-298450" lvl="1" marL="914400" rtl="0" algn="l">
              <a:spcBef>
                <a:spcPts val="0"/>
              </a:spcBef>
              <a:spcAft>
                <a:spcPts val="0"/>
              </a:spcAft>
              <a:buSzPts val="1100"/>
              <a:buChar char="-"/>
            </a:pPr>
            <a:r>
              <a:rPr lang="en"/>
              <a:t>Anyone remember the average loss ratio? 44.6%</a:t>
            </a:r>
            <a:endParaRPr/>
          </a:p>
          <a:p>
            <a:pPr indent="-298450" lvl="1" marL="914400" rtl="0" algn="l">
              <a:spcBef>
                <a:spcPts val="0"/>
              </a:spcBef>
              <a:spcAft>
                <a:spcPts val="0"/>
              </a:spcAft>
              <a:buSzPts val="1100"/>
              <a:buChar char="-"/>
            </a:pPr>
            <a:r>
              <a:rPr lang="en"/>
              <a:t>What else stands out? (Big range—10.7% to 85.9%!)</a:t>
            </a:r>
            <a:endParaRPr/>
          </a:p>
          <a:p>
            <a:pPr indent="-298450" lvl="0" marL="457200" rtl="0" algn="l">
              <a:spcBef>
                <a:spcPts val="0"/>
              </a:spcBef>
              <a:spcAft>
                <a:spcPts val="0"/>
              </a:spcAft>
              <a:buSzPts val="1100"/>
              <a:buChar char="-"/>
            </a:pPr>
            <a:r>
              <a:rPr lang="en"/>
              <a:t>What is a typical loss ratio?</a:t>
            </a:r>
            <a:endParaRPr/>
          </a:p>
          <a:p>
            <a:pPr indent="-298450" lvl="1" marL="914400" rtl="0" algn="l">
              <a:spcBef>
                <a:spcPts val="0"/>
              </a:spcBef>
              <a:spcAft>
                <a:spcPts val="0"/>
              </a:spcAft>
              <a:buSzPts val="1100"/>
              <a:buChar char="-"/>
            </a:pPr>
            <a:r>
              <a:rPr lang="en"/>
              <a:t>In healthcare, after the affordable care act, it was mandated that the loss ratio had to be a minimum of 80%, and if the loss ratio was below 80%, the difference had to be paid out to policyholders in the form of rebates. </a:t>
            </a:r>
            <a:endParaRPr/>
          </a:p>
          <a:p>
            <a:pPr indent="-298450" lvl="1" marL="914400" rtl="0" algn="l">
              <a:spcBef>
                <a:spcPts val="0"/>
              </a:spcBef>
              <a:spcAft>
                <a:spcPts val="0"/>
              </a:spcAft>
              <a:buSzPts val="1100"/>
              <a:buChar char="-"/>
            </a:pPr>
            <a:r>
              <a:rPr lang="en"/>
              <a:t>Auto insurance has had a loss ratio of over 100% in 11 out of the last 12 years. Meaning it has been unprofitable</a:t>
            </a:r>
            <a:endParaRPr/>
          </a:p>
          <a:p>
            <a:pPr indent="-298450" lvl="1" marL="914400" rtl="0" algn="l">
              <a:spcBef>
                <a:spcPts val="0"/>
              </a:spcBef>
              <a:spcAft>
                <a:spcPts val="0"/>
              </a:spcAft>
              <a:buSzPts val="1100"/>
              <a:buChar char="-"/>
            </a:pPr>
            <a:r>
              <a:rPr lang="en"/>
              <a:t>House insurance loss ratios have also been above 100% in the last few years</a:t>
            </a:r>
            <a:endParaRPr/>
          </a:p>
          <a:p>
            <a:pPr indent="-298450" lvl="1" marL="914400" rtl="0" algn="l">
              <a:spcBef>
                <a:spcPts val="0"/>
              </a:spcBef>
              <a:spcAft>
                <a:spcPts val="0"/>
              </a:spcAft>
              <a:buSzPts val="1100"/>
              <a:buChar char="-"/>
            </a:pPr>
            <a:r>
              <a:rPr lang="en"/>
              <a:t>Meanwhile, cyber insurance peaked at around 70% a few years ago, and is now down to 44.6%. </a:t>
            </a:r>
            <a:endParaRPr/>
          </a:p>
          <a:p>
            <a:pPr indent="-298450" lvl="0" marL="457200" rtl="0" algn="l">
              <a:spcBef>
                <a:spcPts val="0"/>
              </a:spcBef>
              <a:spcAft>
                <a:spcPts val="0"/>
              </a:spcAft>
              <a:buSzPts val="1100"/>
              <a:buChar char="-"/>
            </a:pPr>
            <a:r>
              <a:rPr lang="en"/>
              <a:t>Why??</a:t>
            </a:r>
            <a:endParaRPr/>
          </a:p>
          <a:p>
            <a:pPr indent="-298450" lvl="1" marL="914400" rtl="0" algn="l">
              <a:spcBef>
                <a:spcPts val="0"/>
              </a:spcBef>
              <a:spcAft>
                <a:spcPts val="0"/>
              </a:spcAft>
              <a:buSzPts val="1100"/>
              <a:buChar char="-"/>
            </a:pPr>
            <a:r>
              <a:rPr lang="en"/>
              <a:t>Cyber is new, insurers don’t know how to price it properly, potential for huge losses (lack of diversification in security)</a:t>
            </a:r>
            <a:endParaRPr/>
          </a:p>
          <a:p>
            <a:pPr indent="-298450" lvl="1" marL="914400" rtl="0" algn="l">
              <a:spcBef>
                <a:spcPts val="0"/>
              </a:spcBef>
              <a:spcAft>
                <a:spcPts val="0"/>
              </a:spcAft>
              <a:buSzPts val="1100"/>
              <a:buChar char="-"/>
            </a:pPr>
            <a:r>
              <a:rPr lang="en"/>
              <a:t>Quote from the report: “It is important to note that the cybersecurity insurance market is still developing and growing” — trying to justify the enormous profits?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bfcf968a6d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bfcf968a6d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 rest of the report is analysis. </a:t>
            </a:r>
            <a:endParaRPr/>
          </a:p>
          <a:p>
            <a:pPr indent="-298450" lvl="0" marL="457200" rtl="0" algn="l">
              <a:spcBef>
                <a:spcPts val="0"/>
              </a:spcBef>
              <a:spcAft>
                <a:spcPts val="0"/>
              </a:spcAft>
              <a:buSzPts val="1100"/>
              <a:buChar char="-"/>
            </a:pPr>
            <a:r>
              <a:rPr lang="en"/>
              <a:t>Includes this hilarious mistake: “Cybercriminals have utilized ChatGPT and other platforms to build their own large learning models (LLMs)” </a:t>
            </a:r>
            <a:endParaRPr/>
          </a:p>
          <a:p>
            <a:pPr indent="-298450" lvl="1" marL="914400" rtl="0" algn="l">
              <a:spcBef>
                <a:spcPts val="0"/>
              </a:spcBef>
              <a:spcAft>
                <a:spcPts val="0"/>
              </a:spcAft>
              <a:buSzPts val="1100"/>
              <a:buChar char="-"/>
            </a:pPr>
            <a:r>
              <a:rPr lang="en"/>
              <a:t>These people are not technologists</a:t>
            </a:r>
            <a:endParaRPr/>
          </a:p>
          <a:p>
            <a:pPr indent="-298450" lvl="1" marL="914400" rtl="0" algn="l">
              <a:spcBef>
                <a:spcPts val="0"/>
              </a:spcBef>
              <a:spcAft>
                <a:spcPts val="0"/>
              </a:spcAft>
              <a:buSzPts val="1100"/>
              <a:buChar char="-"/>
            </a:pPr>
            <a:r>
              <a:rPr lang="en"/>
              <a:t>And yet they represent and industry that collects literal billions of dollars in cybersecurity spending. </a:t>
            </a:r>
            <a:endParaRPr/>
          </a:p>
          <a:p>
            <a:pPr indent="-298450" lvl="1" marL="914400" rtl="0" algn="l">
              <a:spcBef>
                <a:spcPts val="0"/>
              </a:spcBef>
              <a:spcAft>
                <a:spcPts val="0"/>
              </a:spcAft>
              <a:buSzPts val="1100"/>
              <a:buChar char="-"/>
            </a:pPr>
            <a:r>
              <a:rPr lang="en"/>
              <a:t>Something to think about…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Any other thoughts or comments or questions before we move on?</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bfcf968a6d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bfcf968a6d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goal of this research is to provide transparency around the three main components of cyber insurance policies: coverage and exclusions, security questionnaires, and rate schedules“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bfcf968a6d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bfcf968a6d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Published in IEEE S&amp;P — one of the premier venues for systems security work. A work about insurance! Shows it’s an important topic.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not just a topic for insurance people.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is the purpose of this paper? What is an “SoK”?</a:t>
            </a:r>
            <a:br>
              <a:rPr lang="en"/>
            </a:br>
            <a:br>
              <a:rPr lang="en"/>
            </a:br>
            <a:r>
              <a:rPr lang="en"/>
              <a:t>Initial thoughts? High-level questions?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bfcf968a6d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bfcf968a6d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bfcf968a6d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bfcf968a6d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bfcf968a6d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bfcf968a6d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bfcf968a6d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bfcf968a6d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bfcf968a6d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bfcf968a6d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think some computer scientists and other mathematical/quantitative types are put off by qualitative research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so subjective!”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Well, maybe, but oftentimes (especially in security!) we don’t have quantitative data to work with and are forced to rely on qualitative methods.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bfcf968a6d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bfcf968a6d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“Thematic saturation” is when you’ve done steps 1--6 for a number of source a number of times and you’ve developed a big enough and refined enough codebook so that when you pick up a new source document, you find that it neatly can be parsed using the codebook you’ve developed. </a:t>
            </a:r>
            <a:br>
              <a:rPr lang="en"/>
            </a:br>
            <a:br>
              <a:rPr lang="en"/>
            </a:br>
            <a:r>
              <a:rPr lang="en"/>
              <a:t>It’s a probabilistic proof that your codebook is big enough and refined enough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a best effort approach to make sense of qualitative data.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Any questions on that?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I’ve never personally done it but some of you may need to do some element of this for your projects.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do you avoid inserting personal bias in this process? I don’t know. Try your best I guess. </a:t>
            </a:r>
            <a:br>
              <a:rPr lang="en"/>
            </a:br>
            <a:br>
              <a:rPr lang="en"/>
            </a:br>
            <a:r>
              <a:rPr lang="en"/>
              <a:t>In this paper, they said that their coding was a fairly objective process, </a:t>
            </a:r>
            <a:r>
              <a:rPr lang="en"/>
              <a:t>facilitated by the fact that the policies are somewhat standardized. So not entirely subjective.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bfcf968a6d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bfcf968a6d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 too surprising — most coverage and exclusion topics came up in the first few rounds of analysis</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bfcf968a6d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bfcf968a6d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common covered losses</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What stands out? </a:t>
            </a:r>
            <a:r>
              <a:rPr i="1" lang="en"/>
              <a:t>The most common covered losses are third party losses!</a:t>
            </a:r>
            <a:endParaRPr i="1"/>
          </a:p>
          <a:p>
            <a:pPr indent="-298450" lvl="1" marL="914400" rtl="0" algn="l">
              <a:spcBef>
                <a:spcPts val="0"/>
              </a:spcBef>
              <a:spcAft>
                <a:spcPts val="0"/>
              </a:spcAft>
              <a:buSzPts val="1100"/>
              <a:buChar char="○"/>
            </a:pPr>
            <a:r>
              <a:rPr lang="en"/>
              <a:t>Essentially “cleanup costs”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Note—when writing papers, vectorize your images!!! Don’t rasterize. Not my fault it’s blurry.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bfcf968a6d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bfcf968a6d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(Vectorized in this image!)</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Remind me--what are </a:t>
            </a:r>
            <a:r>
              <a:rPr lang="en"/>
              <a:t>exclusions</a:t>
            </a:r>
            <a:r>
              <a:rPr lang="en"/>
              <a:t>? Is this saying you can’t receive a claim if you are the victim of a criminal or </a:t>
            </a:r>
            <a:r>
              <a:rPr lang="en"/>
              <a:t>fraudulent</a:t>
            </a:r>
            <a:r>
              <a:rPr lang="en"/>
              <a:t> act?</a:t>
            </a:r>
            <a:endParaRPr/>
          </a:p>
          <a:p>
            <a:pPr indent="-298450" lvl="1" marL="914400" rtl="0" algn="l">
              <a:spcBef>
                <a:spcPts val="0"/>
              </a:spcBef>
              <a:spcAft>
                <a:spcPts val="0"/>
              </a:spcAft>
              <a:buSzPts val="1100"/>
              <a:buChar char="○"/>
            </a:pPr>
            <a:r>
              <a:rPr lang="en"/>
              <a:t>No — it’s saying you can’t receive a claim if </a:t>
            </a:r>
            <a:r>
              <a:rPr i="1" lang="en"/>
              <a:t>you the policyholder</a:t>
            </a:r>
            <a:r>
              <a:rPr lang="en"/>
              <a:t> were engaging in criminal or fraudulent acts</a:t>
            </a:r>
            <a:endParaRPr/>
          </a:p>
          <a:p>
            <a:pPr indent="-298450" lvl="1" marL="914400" rtl="0" algn="l">
              <a:spcBef>
                <a:spcPts val="0"/>
              </a:spcBef>
              <a:spcAft>
                <a:spcPts val="0"/>
              </a:spcAft>
              <a:buSzPts val="1100"/>
              <a:buChar char="○"/>
            </a:pPr>
            <a:r>
              <a:rPr lang="en"/>
              <a:t>How do you define “negligent disregard for computer security”...?</a:t>
            </a:r>
            <a:endParaRPr/>
          </a:p>
          <a:p>
            <a:pPr indent="-298450" lvl="1" marL="914400" rtl="0" algn="l">
              <a:spcBef>
                <a:spcPts val="0"/>
              </a:spcBef>
              <a:spcAft>
                <a:spcPts val="0"/>
              </a:spcAft>
              <a:buSzPts val="1100"/>
              <a:buChar char="○"/>
            </a:pPr>
            <a:r>
              <a:rPr lang="en"/>
              <a:t>What is an “Act of God”? In most insurance, things like natural disasters. May or may not be excluded. Not sure what exactly it means in this case, but it’s not referring to any religious deity.</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bfcf968a6d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bfcf968a6d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authors also coded the documents for security questionnaires, ostensibly designed to elicit security posture.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Only 31 out of 235 used questionnaires. Is this surprising?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what the authors came up with: four categories, fourteen subcategories.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is surprising about this figure?</a:t>
            </a:r>
            <a:endParaRPr/>
          </a:p>
          <a:p>
            <a:pPr indent="-298450" lvl="0" marL="457200" rtl="0" algn="l">
              <a:spcBef>
                <a:spcPts val="0"/>
              </a:spcBef>
              <a:spcAft>
                <a:spcPts val="0"/>
              </a:spcAft>
              <a:buSzPts val="1100"/>
              <a:buChar char="●"/>
            </a:pPr>
            <a:r>
              <a:rPr lang="en"/>
              <a:t>Technical measures are only a small portion of security questionnaires</a:t>
            </a:r>
            <a:endParaRPr/>
          </a:p>
          <a:p>
            <a:pPr indent="-298450" lvl="0" marL="457200" rtl="0" algn="l">
              <a:spcBef>
                <a:spcPts val="0"/>
              </a:spcBef>
              <a:spcAft>
                <a:spcPts val="0"/>
              </a:spcAft>
              <a:buSzPts val="1100"/>
              <a:buChar char="●"/>
            </a:pPr>
            <a:r>
              <a:rPr lang="en"/>
              <a:t>This is a point that the next paper makes —- there’s a lot of room for technical people (like ourselves) to apply what we know about systems and security to provide better ways of estimating risk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Why do we think this is?</a:t>
            </a:r>
            <a:endParaRPr/>
          </a:p>
          <a:p>
            <a:pPr indent="-298450" lvl="0" marL="457200" rtl="0" algn="l">
              <a:spcBef>
                <a:spcPts val="0"/>
              </a:spcBef>
              <a:spcAft>
                <a:spcPts val="0"/>
              </a:spcAft>
              <a:buSzPts val="1100"/>
              <a:buChar char="●"/>
            </a:pPr>
            <a:r>
              <a:rPr lang="en"/>
              <a:t>Are insurers bad at understanding the technical elements of security?</a:t>
            </a:r>
            <a:endParaRPr/>
          </a:p>
          <a:p>
            <a:pPr indent="-298450" lvl="1" marL="914400" rtl="0" algn="l">
              <a:spcBef>
                <a:spcPts val="0"/>
              </a:spcBef>
              <a:spcAft>
                <a:spcPts val="0"/>
              </a:spcAft>
              <a:buSzPts val="1100"/>
              <a:buChar char="○"/>
            </a:pPr>
            <a:r>
              <a:rPr lang="en"/>
              <a:t>If so, it’s a bad sign for the effectiveness of using insurance to provide security?</a:t>
            </a:r>
            <a:endParaRPr/>
          </a:p>
          <a:p>
            <a:pPr indent="-298450" lvl="1" marL="914400" rtl="0" algn="l">
              <a:spcBef>
                <a:spcPts val="0"/>
              </a:spcBef>
              <a:spcAft>
                <a:spcPts val="0"/>
              </a:spcAft>
              <a:buSzPts val="1100"/>
              <a:buChar char="○"/>
            </a:pPr>
            <a:r>
              <a:rPr lang="en"/>
              <a:t>Recall “Large Learning Models”...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From the paper: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is noteworthy, however, that standards and frameworks for </a:t>
            </a:r>
            <a:endParaRPr/>
          </a:p>
          <a:p>
            <a:pPr indent="0" lvl="0" marL="0" rtl="0" algn="l">
              <a:spcBef>
                <a:spcPts val="0"/>
              </a:spcBef>
              <a:spcAft>
                <a:spcPts val="0"/>
              </a:spcAft>
              <a:buNone/>
            </a:pPr>
            <a:r>
              <a:rPr lang="en"/>
              <a:t>information technology management, such as the ITIL and</a:t>
            </a:r>
            <a:endParaRPr/>
          </a:p>
          <a:p>
            <a:pPr indent="0" lvl="0" marL="0" rtl="0" algn="l">
              <a:spcBef>
                <a:spcPts val="0"/>
              </a:spcBef>
              <a:spcAft>
                <a:spcPts val="0"/>
              </a:spcAft>
              <a:buNone/>
            </a:pPr>
            <a:r>
              <a:rPr lang="en"/>
              <a:t> COBIT are not mentioned, and in only one instance was an</a:t>
            </a:r>
            <a:endParaRPr/>
          </a:p>
          <a:p>
            <a:pPr indent="0" lvl="0" marL="0" rtl="0" algn="l">
              <a:spcBef>
                <a:spcPts val="0"/>
              </a:spcBef>
              <a:spcAft>
                <a:spcPts val="0"/>
              </a:spcAft>
              <a:buNone/>
            </a:pPr>
            <a:r>
              <a:rPr lang="en"/>
              <a:t> ISO standard mentioned. Also, the recently developed NIST</a:t>
            </a:r>
            <a:endParaRPr/>
          </a:p>
          <a:p>
            <a:pPr indent="0" lvl="0" marL="0" rtl="0" algn="l">
              <a:spcBef>
                <a:spcPts val="0"/>
              </a:spcBef>
              <a:spcAft>
                <a:spcPts val="0"/>
              </a:spcAft>
              <a:buNone/>
            </a:pPr>
            <a:r>
              <a:rPr lang="en"/>
              <a:t> Cybersecurity framework is not mentioned, though from</a:t>
            </a:r>
            <a:endParaRPr/>
          </a:p>
          <a:p>
            <a:pPr indent="0" lvl="0" marL="0" rtl="0" algn="l">
              <a:spcBef>
                <a:spcPts val="0"/>
              </a:spcBef>
              <a:spcAft>
                <a:spcPts val="0"/>
              </a:spcAft>
              <a:buNone/>
            </a:pPr>
            <a:r>
              <a:rPr lang="en"/>
              <a:t> conversations with carriers, they are beginning to integrate</a:t>
            </a:r>
            <a:endParaRPr/>
          </a:p>
          <a:p>
            <a:pPr indent="0" lvl="0" marL="0" rtl="0" algn="l">
              <a:spcBef>
                <a:spcPts val="0"/>
              </a:spcBef>
              <a:spcAft>
                <a:spcPts val="0"/>
              </a:spcAft>
              <a:buNone/>
            </a:pPr>
            <a:r>
              <a:rPr lang="en"/>
              <a:t> it into these questionnaires.”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“Only in one instance, did a questionnaire asked about the size of</a:t>
            </a:r>
            <a:endParaRPr/>
          </a:p>
          <a:p>
            <a:pPr indent="0" lvl="0" marL="0" rtl="0" algn="l">
              <a:spcBef>
                <a:spcPts val="0"/>
              </a:spcBef>
              <a:spcAft>
                <a:spcPts val="0"/>
              </a:spcAft>
              <a:buClr>
                <a:schemeClr val="dk1"/>
              </a:buClr>
              <a:buSzPts val="1100"/>
              <a:buFont typeface="Arial"/>
              <a:buNone/>
            </a:pPr>
            <a:r>
              <a:rPr lang="en"/>
              <a:t>the IT/information security budget and how it is spent with regard</a:t>
            </a:r>
            <a:endParaRPr/>
          </a:p>
          <a:p>
            <a:pPr indent="0" lvl="0" marL="0" rtl="0" algn="l">
              <a:spcBef>
                <a:spcPts val="0"/>
              </a:spcBef>
              <a:spcAft>
                <a:spcPts val="0"/>
              </a:spcAft>
              <a:buClr>
                <a:schemeClr val="dk1"/>
              </a:buClr>
              <a:buSzPts val="1100"/>
              <a:buFont typeface="Arial"/>
              <a:buNone/>
            </a:pPr>
            <a:r>
              <a:rPr lang="en"/>
              <a:t>to prevention, detection, and response to security incidents. This</a:t>
            </a:r>
            <a:endParaRPr/>
          </a:p>
          <a:p>
            <a:pPr indent="0" lvl="0" marL="0" rtl="0" algn="l">
              <a:spcBef>
                <a:spcPts val="0"/>
              </a:spcBef>
              <a:spcAft>
                <a:spcPts val="0"/>
              </a:spcAft>
              <a:buClr>
                <a:schemeClr val="dk1"/>
              </a:buClr>
              <a:buSzPts val="1100"/>
              <a:buFont typeface="Arial"/>
              <a:buNone/>
            </a:pPr>
            <a:r>
              <a:rPr lang="en"/>
              <a:t>finding was surprising given the amount of money spent on IT and</a:t>
            </a:r>
            <a:endParaRPr/>
          </a:p>
          <a:p>
            <a:pPr indent="0" lvl="0" marL="0" rtl="0" algn="l">
              <a:spcBef>
                <a:spcPts val="0"/>
              </a:spcBef>
              <a:spcAft>
                <a:spcPts val="0"/>
              </a:spcAft>
              <a:buClr>
                <a:schemeClr val="dk1"/>
              </a:buClr>
              <a:buSzPts val="1100"/>
              <a:buFont typeface="Arial"/>
              <a:buNone/>
            </a:pPr>
            <a:r>
              <a:rPr lang="en"/>
              <a:t>information security could serve as a useful indicator for security</a:t>
            </a:r>
            <a:endParaRPr/>
          </a:p>
          <a:p>
            <a:pPr indent="0" lvl="0" marL="0" rtl="0" algn="l">
              <a:spcBef>
                <a:spcPts val="0"/>
              </a:spcBef>
              <a:spcAft>
                <a:spcPts val="0"/>
              </a:spcAft>
              <a:buClr>
                <a:schemeClr val="dk1"/>
              </a:buClr>
              <a:buSzPts val="1100"/>
              <a:buFont typeface="Arial"/>
              <a:buNone/>
            </a:pPr>
            <a:r>
              <a:rPr lang="en"/>
              <a:t>maturity.”</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bfcf968a6d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bfcf968a6d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does this look like? (A systems diagram!)</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bfcf968a6d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bfcf968a6d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Increase with sophistication the further down you go</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Flat rate — regardless of size or security!</a:t>
            </a:r>
            <a:endParaRPr/>
          </a:p>
          <a:p>
            <a:pPr indent="-298450" lvl="1" marL="914400" rtl="0" algn="l">
              <a:spcBef>
                <a:spcPts val="0"/>
              </a:spcBef>
              <a:spcAft>
                <a:spcPts val="0"/>
              </a:spcAft>
              <a:buSzPts val="1100"/>
              <a:buChar char="○"/>
            </a:pPr>
            <a:r>
              <a:rPr lang="en"/>
              <a:t>Seems to be offered to smaller companies. Maybe makes sense</a:t>
            </a:r>
            <a:endParaRPr/>
          </a:p>
          <a:p>
            <a:pPr indent="-298450" lvl="0" marL="457200" rtl="0" algn="l">
              <a:spcBef>
                <a:spcPts val="0"/>
              </a:spcBef>
              <a:spcAft>
                <a:spcPts val="0"/>
              </a:spcAft>
              <a:buSzPts val="1100"/>
              <a:buChar char="●"/>
            </a:pPr>
            <a:r>
              <a:rPr lang="en"/>
              <a:t>Flat rate with Hazard Groups:</a:t>
            </a:r>
            <a:endParaRPr/>
          </a:p>
          <a:p>
            <a:pPr indent="-298450" lvl="1" marL="914400" rtl="0" algn="l">
              <a:spcBef>
                <a:spcPts val="0"/>
              </a:spcBef>
              <a:spcAft>
                <a:spcPts val="0"/>
              </a:spcAft>
              <a:buSzPts val="1100"/>
              <a:buChar char="○"/>
            </a:pPr>
            <a:r>
              <a:rPr lang="en"/>
              <a:t>Examples of low hazard businesses, per this policy, were accounting offices, automobile shops and barber shops</a:t>
            </a:r>
            <a:endParaRPr/>
          </a:p>
          <a:p>
            <a:pPr indent="-298450" lvl="0" marL="457200" rtl="0" algn="l">
              <a:spcBef>
                <a:spcPts val="0"/>
              </a:spcBef>
              <a:spcAft>
                <a:spcPts val="0"/>
              </a:spcAft>
              <a:buSzPts val="1100"/>
              <a:buChar char="●"/>
            </a:pPr>
            <a:r>
              <a:rPr lang="en"/>
              <a:t>Base rate: A series of lookup tables</a:t>
            </a:r>
            <a:endParaRPr/>
          </a:p>
          <a:p>
            <a:pPr indent="-298450" lvl="1" marL="914400" rtl="0" algn="l">
              <a:spcBef>
                <a:spcPts val="0"/>
              </a:spcBef>
              <a:spcAft>
                <a:spcPts val="0"/>
              </a:spcAft>
              <a:buSzPts val="1100"/>
              <a:buChar char="○"/>
            </a:pPr>
            <a:r>
              <a:rPr lang="en"/>
              <a:t>Company size, industry, incident history, etc. each act as scaling factors</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bfcf968a6d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bfcf968a6d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E.g. insurance companies think that retail is 3x riskier than non-medical non-profits.</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bfcf968a6d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bfcf968a6d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“asset size”? The amount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bfcf968a6d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bfcf968a6d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Last one was “Base Rate with Security Questions”</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bfcf968a6d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bfcf968a6d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a:t>
            </a:r>
            <a:r>
              <a:rPr lang="en"/>
              <a:t>questionnaires</a:t>
            </a:r>
            <a:r>
              <a:rPr lang="en"/>
              <a:t>, but ultimately still a bit subjective here</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bfcf968a6d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bfcf968a6d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one policy’s way of calculating premiums</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bfcf968a6d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bfcf968a6d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another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stands out? Does this feel sophisticated? Unsophisticated?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“From our analysis, the first and most important firm characteristic used </a:t>
            </a:r>
            <a:endParaRPr/>
          </a:p>
          <a:p>
            <a:pPr indent="0" lvl="0" marL="0" rtl="0" algn="l">
              <a:spcBef>
                <a:spcPts val="0"/>
              </a:spcBef>
              <a:spcAft>
                <a:spcPts val="0"/>
              </a:spcAft>
              <a:buNone/>
            </a:pPr>
            <a:r>
              <a:rPr lang="en"/>
              <a:t>to compute insurance premiums was the firm’s asset value</a:t>
            </a:r>
            <a:endParaRPr/>
          </a:p>
          <a:p>
            <a:pPr indent="0" lvl="0" marL="0" rtl="0" algn="l">
              <a:spcBef>
                <a:spcPts val="0"/>
              </a:spcBef>
              <a:spcAft>
                <a:spcPts val="0"/>
              </a:spcAft>
              <a:buClr>
                <a:schemeClr val="dk1"/>
              </a:buClr>
              <a:buSzPts val="1100"/>
              <a:buFont typeface="Arial"/>
              <a:buNone/>
            </a:pPr>
            <a:r>
              <a:rPr lang="en"/>
              <a:t>(or revenue) base rate, rather than specific technology or governance</a:t>
            </a:r>
            <a:endParaRPr/>
          </a:p>
          <a:p>
            <a:pPr indent="0" lvl="0" marL="0" rtl="0" algn="l">
              <a:spcBef>
                <a:spcPts val="0"/>
              </a:spcBef>
              <a:spcAft>
                <a:spcPts val="0"/>
              </a:spcAft>
              <a:buClr>
                <a:schemeClr val="dk1"/>
              </a:buClr>
              <a:buSzPts val="1100"/>
              <a:buFont typeface="Arial"/>
              <a:buNone/>
            </a:pPr>
            <a:r>
              <a:rPr lang="en"/>
              <a:t>controls. This appears to be the single most common proxy for firm</a:t>
            </a:r>
            <a:endParaRPr/>
          </a:p>
          <a:p>
            <a:pPr indent="0" lvl="0" marL="0" rtl="0" algn="l">
              <a:spcBef>
                <a:spcPts val="0"/>
              </a:spcBef>
              <a:spcAft>
                <a:spcPts val="0"/>
              </a:spcAft>
              <a:buNone/>
            </a:pPr>
            <a:r>
              <a:rPr lang="en"/>
              <a:t>size, and therefore risk.”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“Beyond the specific equations, however, it is unclear which level</a:t>
            </a:r>
            <a:endParaRPr/>
          </a:p>
          <a:p>
            <a:pPr indent="0" lvl="0" marL="0" rtl="0" algn="l">
              <a:spcBef>
                <a:spcPts val="0"/>
              </a:spcBef>
              <a:spcAft>
                <a:spcPts val="0"/>
              </a:spcAft>
              <a:buNone/>
            </a:pPr>
            <a:r>
              <a:rPr lang="en"/>
              <a:t>of sophistication of premium calculation is optimal for the firm, and</a:t>
            </a:r>
            <a:endParaRPr/>
          </a:p>
          <a:p>
            <a:pPr indent="0" lvl="0" marL="0" rtl="0" algn="l">
              <a:spcBef>
                <a:spcPts val="0"/>
              </a:spcBef>
              <a:spcAft>
                <a:spcPts val="0"/>
              </a:spcAft>
              <a:buNone/>
            </a:pPr>
            <a:r>
              <a:rPr lang="en"/>
              <a:t>is best able to assess an applicant’s risk. Indeed, this remains an </a:t>
            </a:r>
            <a:br>
              <a:rPr lang="en"/>
            </a:br>
            <a:r>
              <a:rPr lang="en"/>
              <a:t>outstanding issue among carriers.”</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bfcf968a6d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bfcf968a6d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bfcf968a6d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bfcf968a6d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Published in IEEE S&amp;P — one of the premier venues for systems security work. A work about insurance! Shows it’s an important topic.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not just a topic for insurance people.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is the purpose of this paper? What is an “SoK”?</a:t>
            </a:r>
            <a:br>
              <a:rPr lang="en"/>
            </a:br>
            <a:br>
              <a:rPr lang="en"/>
            </a:br>
            <a:r>
              <a:rPr lang="en"/>
              <a:t>Initial thoughts? High-level questions?</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bea25106e3_3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bea25106e3_3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What were some of the four main categorizations used in the paper? </a:t>
            </a:r>
            <a:endParaRPr/>
          </a:p>
          <a:p>
            <a:pPr indent="-298450" lvl="0" marL="457200" rtl="0" algn="l">
              <a:spcBef>
                <a:spcPts val="0"/>
              </a:spcBef>
              <a:spcAft>
                <a:spcPts val="0"/>
              </a:spcAft>
              <a:buSzPts val="1100"/>
              <a:buChar char="●"/>
            </a:pPr>
            <a:r>
              <a:rPr lang="en"/>
              <a:t>This seems like a good categorization to me</a:t>
            </a:r>
            <a:endParaRPr/>
          </a:p>
          <a:p>
            <a:pPr indent="-298450" lvl="0" marL="457200" rtl="0" algn="l">
              <a:spcBef>
                <a:spcPts val="0"/>
              </a:spcBef>
              <a:spcAft>
                <a:spcPts val="0"/>
              </a:spcAft>
              <a:buSzPts val="1100"/>
              <a:buChar char="●"/>
            </a:pPr>
            <a:r>
              <a:rPr lang="en"/>
              <a:t>I suppose the only way to tell otherwise would be to read all the papers yourself </a:t>
            </a:r>
            <a:endParaRPr/>
          </a:p>
          <a:p>
            <a:pPr indent="-298450" lvl="0" marL="457200" rtl="0" algn="l">
              <a:spcBef>
                <a:spcPts val="0"/>
              </a:spcBef>
              <a:spcAft>
                <a:spcPts val="0"/>
              </a:spcAft>
              <a:buSzPts val="1100"/>
              <a:buChar char="●"/>
            </a:pPr>
            <a:r>
              <a:rPr lang="en"/>
              <a:t>Keep in mind that this is a taxonomization of the </a:t>
            </a:r>
            <a:r>
              <a:rPr i="1" lang="en"/>
              <a:t>research </a:t>
            </a:r>
            <a:r>
              <a:rPr lang="en"/>
              <a:t>surrounding cyber insurance, not a taxonomization of all the topics of cyber insurance itself.</a:t>
            </a:r>
            <a:endParaRPr/>
          </a:p>
          <a:p>
            <a:pPr indent="-298450" lvl="1" marL="914400" rtl="0" algn="l">
              <a:spcBef>
                <a:spcPts val="0"/>
              </a:spcBef>
              <a:spcAft>
                <a:spcPts val="0"/>
              </a:spcAft>
              <a:buSzPts val="1100"/>
              <a:buChar char="○"/>
            </a:pPr>
            <a:r>
              <a:rPr lang="en"/>
              <a:t>Is that distinction clear?</a:t>
            </a:r>
            <a:endParaRPr/>
          </a:p>
          <a:p>
            <a:pPr indent="-298450" lvl="1" marL="914400" rtl="0" algn="l">
              <a:spcBef>
                <a:spcPts val="0"/>
              </a:spcBef>
              <a:spcAft>
                <a:spcPts val="0"/>
              </a:spcAft>
              <a:buSzPts val="1100"/>
              <a:buChar char="○"/>
            </a:pPr>
            <a:r>
              <a:rPr lang="en"/>
              <a:t>Typical for an SoK — goal is to be “current state of the art” rather than “an introduction for beginners”</a:t>
            </a:r>
            <a:endParaRPr/>
          </a:p>
          <a:p>
            <a:pPr indent="-298450" lvl="2" marL="1371600" rtl="0" algn="l">
              <a:spcBef>
                <a:spcPts val="0"/>
              </a:spcBef>
              <a:spcAft>
                <a:spcPts val="0"/>
              </a:spcAft>
              <a:buSzPts val="1100"/>
              <a:buChar char="■"/>
            </a:pPr>
            <a:r>
              <a:rPr lang="en"/>
              <a:t>Often serve as good introductions regardless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bea25106e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bea25106e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is basic material but there is a real chance you haven’t yet had to come across the world of insurance yet. </a:t>
            </a:r>
            <a:endParaRPr/>
          </a:p>
          <a:p>
            <a:pPr indent="-298450" lvl="1" marL="914400" rtl="0" algn="l">
              <a:spcBef>
                <a:spcPts val="0"/>
              </a:spcBef>
              <a:spcAft>
                <a:spcPts val="0"/>
              </a:spcAft>
              <a:buClr>
                <a:schemeClr val="dk1"/>
              </a:buClr>
              <a:buSzPts val="1100"/>
              <a:buChar char="○"/>
            </a:pPr>
            <a:r>
              <a:rPr lang="en">
                <a:solidFill>
                  <a:schemeClr val="dk1"/>
                </a:solidFill>
              </a:rPr>
              <a:t>Many of you may still be on your parents health insurance!</a:t>
            </a:r>
            <a:endParaRPr>
              <a:solidFill>
                <a:schemeClr val="dk1"/>
              </a:solidFill>
            </a:endParaRPr>
          </a:p>
          <a:p>
            <a:pPr indent="-298450" lvl="1" marL="914400" rtl="0" algn="l">
              <a:spcBef>
                <a:spcPts val="0"/>
              </a:spcBef>
              <a:spcAft>
                <a:spcPts val="0"/>
              </a:spcAft>
              <a:buSzPts val="1100"/>
              <a:buChar char="○"/>
            </a:pPr>
            <a:r>
              <a:rPr lang="en"/>
              <a:t>Given that we’re in NYC, you probably don’t have a car and may not have ever had to deal with car insurance either. </a:t>
            </a:r>
            <a:endParaRPr/>
          </a:p>
          <a:p>
            <a:pPr indent="-298450" lvl="0" marL="457200" rtl="0" algn="l">
              <a:spcBef>
                <a:spcPts val="0"/>
              </a:spcBef>
              <a:spcAft>
                <a:spcPts val="0"/>
              </a:spcAft>
              <a:buSzPts val="1100"/>
              <a:buChar char="●"/>
            </a:pPr>
            <a:r>
              <a:rPr lang="en"/>
              <a:t>Question: Many policies have a deductible. Why?</a:t>
            </a:r>
            <a:endParaRPr/>
          </a:p>
          <a:p>
            <a:pPr indent="-298450" lvl="1" marL="914400" rtl="0" algn="l">
              <a:spcBef>
                <a:spcPts val="0"/>
              </a:spcBef>
              <a:spcAft>
                <a:spcPts val="0"/>
              </a:spcAft>
              <a:buSzPts val="1100"/>
              <a:buChar char="○"/>
            </a:pPr>
            <a:r>
              <a:rPr lang="en"/>
              <a:t>Answer: Because it reduces the problems of moral hazards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298450" lvl="0" marL="457200" rtl="0" algn="l">
              <a:spcBef>
                <a:spcPts val="0"/>
              </a:spcBef>
              <a:spcAft>
                <a:spcPts val="0"/>
              </a:spcAft>
              <a:buClr>
                <a:schemeClr val="dk1"/>
              </a:buClr>
              <a:buSzPts val="1100"/>
              <a:buChar char="●"/>
            </a:pPr>
            <a:r>
              <a:rPr lang="en">
                <a:solidFill>
                  <a:schemeClr val="dk1"/>
                </a:solidFill>
              </a:rPr>
              <a:t>Underwriting: The process of creating a policy.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For many types of personal insurance that you or I may have experience with, there are readymade policies.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But when it comes to corporate insurance, policies are much more bespoke, meaning they are hand-tailored for each customer.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bea25106e3_3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bea25106e3_3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Risk management: measuring risk and developing </a:t>
            </a:r>
            <a:r>
              <a:rPr lang="en"/>
              <a:t>strategies</a:t>
            </a:r>
            <a:r>
              <a:rPr lang="en"/>
              <a:t> to monitor and control it. </a:t>
            </a:r>
            <a:endParaRPr/>
          </a:p>
          <a:p>
            <a:pPr indent="-298450" lvl="1" marL="914400" rtl="0" algn="l">
              <a:spcBef>
                <a:spcPts val="0"/>
              </a:spcBef>
              <a:spcAft>
                <a:spcPts val="0"/>
              </a:spcAft>
              <a:buSzPts val="1100"/>
              <a:buChar char="○"/>
            </a:pPr>
            <a:r>
              <a:rPr lang="en"/>
              <a:t>Management: Frameworks for approaching how to do risk management.</a:t>
            </a:r>
            <a:endParaRPr/>
          </a:p>
          <a:p>
            <a:pPr indent="-298450" lvl="1" marL="914400" rtl="0" algn="l">
              <a:spcBef>
                <a:spcPts val="0"/>
              </a:spcBef>
              <a:spcAft>
                <a:spcPts val="0"/>
              </a:spcAft>
              <a:buSzPts val="1100"/>
              <a:buChar char="○"/>
            </a:pPr>
            <a:r>
              <a:rPr lang="en"/>
              <a:t>Assessment: Identifying threats and their likelihoods</a:t>
            </a:r>
            <a:endParaRPr/>
          </a:p>
          <a:p>
            <a:pPr indent="-298450" lvl="1" marL="914400" rtl="0" algn="l">
              <a:spcBef>
                <a:spcPts val="0"/>
              </a:spcBef>
              <a:spcAft>
                <a:spcPts val="0"/>
              </a:spcAft>
              <a:buSzPts val="1100"/>
              <a:buChar char="○"/>
            </a:pPr>
            <a:r>
              <a:rPr lang="en"/>
              <a:t>Analysis: “narrowing down the discussion on risk analysis” — presumably they had their reasons. I don’t see it. </a:t>
            </a:r>
            <a:endParaRPr/>
          </a:p>
          <a:p>
            <a:pPr indent="-298450" lvl="1" marL="914400" rtl="0" algn="l">
              <a:spcBef>
                <a:spcPts val="0"/>
              </a:spcBef>
              <a:spcAft>
                <a:spcPts val="0"/>
              </a:spcAft>
              <a:buSzPts val="1100"/>
              <a:buChar char="○"/>
            </a:pPr>
            <a:r>
              <a:rPr lang="en"/>
              <a:t>Aggregation: Combining multiple risk metrics into a single cohesive metric</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bfcf968a6d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bfcf968a6d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What is the difference between likelihood and risk?</a:t>
            </a:r>
            <a:endParaRPr/>
          </a:p>
          <a:p>
            <a:pPr indent="-298450" lvl="0" marL="457200" rtl="0" algn="l">
              <a:spcBef>
                <a:spcPts val="0"/>
              </a:spcBef>
              <a:spcAft>
                <a:spcPts val="0"/>
              </a:spcAft>
              <a:buSzPts val="1100"/>
              <a:buChar char="●"/>
            </a:pPr>
            <a:r>
              <a:rPr lang="en"/>
              <a:t>What is the difference between inherent (likelihood|risk) and residual (likelihood|risk)?</a:t>
            </a:r>
            <a:endParaRPr/>
          </a:p>
          <a:p>
            <a:pPr indent="-298450" lvl="1" marL="914400" rtl="0" algn="l">
              <a:spcBef>
                <a:spcPts val="0"/>
              </a:spcBef>
              <a:spcAft>
                <a:spcPts val="0"/>
              </a:spcAft>
              <a:buSzPts val="1100"/>
              <a:buChar char="○"/>
            </a:pPr>
            <a:r>
              <a:rPr lang="en"/>
              <a:t>Inherent risk represents the amount of risk that exists in the absence of controls.</a:t>
            </a:r>
            <a:endParaRPr/>
          </a:p>
          <a:p>
            <a:pPr indent="-298450" lvl="1" marL="914400" rtl="0" algn="l">
              <a:spcBef>
                <a:spcPts val="0"/>
              </a:spcBef>
              <a:spcAft>
                <a:spcPts val="0"/>
              </a:spcAft>
              <a:buSzPts val="1100"/>
              <a:buChar char="○"/>
            </a:pPr>
            <a:r>
              <a:rPr lang="en"/>
              <a:t>Residual risk is the amount of risk that remains after controls are accounted for.</a:t>
            </a:r>
            <a:endParaRPr/>
          </a:p>
          <a:p>
            <a:pPr indent="-298450" lvl="1" marL="914400" rtl="0" algn="l">
              <a:spcBef>
                <a:spcPts val="0"/>
              </a:spcBef>
              <a:spcAft>
                <a:spcPts val="0"/>
              </a:spcAft>
              <a:buSzPts val="1100"/>
              <a:buChar char="○"/>
            </a:pPr>
            <a:r>
              <a:rPr lang="en"/>
              <a:t>Source: https://www.fairinstitute.org/blog/inherent-risk-vs.-residual-risk-explained-in-90-seconds</a:t>
            </a:r>
            <a:endParaRPr/>
          </a:p>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bea25106e3_3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2bea25106e3_3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Game theory: mathematically modeling decisions and incentives, network topologies of people in the game, etc. </a:t>
            </a:r>
            <a:endParaRPr/>
          </a:p>
          <a:p>
            <a:pPr indent="-298450" lvl="1" marL="914400" rtl="0" algn="l">
              <a:spcBef>
                <a:spcPts val="0"/>
              </a:spcBef>
              <a:spcAft>
                <a:spcPts val="0"/>
              </a:spcAft>
              <a:buSzPts val="1100"/>
              <a:buChar char="○"/>
            </a:pPr>
            <a:r>
              <a:rPr lang="en"/>
              <a:t>Viability: Does </a:t>
            </a:r>
            <a:r>
              <a:rPr lang="en"/>
              <a:t>insurance</a:t>
            </a:r>
            <a:r>
              <a:rPr lang="en"/>
              <a:t> even rationally make sense? I.e. given information asymmetries. Maybe cute theoretical models but there is an existence proof that cyber </a:t>
            </a:r>
            <a:r>
              <a:rPr lang="en"/>
              <a:t>insurance</a:t>
            </a:r>
            <a:r>
              <a:rPr lang="en"/>
              <a:t> is viable</a:t>
            </a:r>
            <a:endParaRPr/>
          </a:p>
          <a:p>
            <a:pPr indent="-298450" lvl="1" marL="914400" rtl="0" algn="l">
              <a:spcBef>
                <a:spcPts val="0"/>
              </a:spcBef>
              <a:spcAft>
                <a:spcPts val="0"/>
              </a:spcAft>
              <a:buSzPts val="1100"/>
              <a:buChar char="○"/>
            </a:pPr>
            <a:r>
              <a:rPr lang="en"/>
              <a:t>Social welfare: Is cyber insurance a net good or bad for society?</a:t>
            </a:r>
            <a:endParaRPr/>
          </a:p>
          <a:p>
            <a:pPr indent="-298450" lvl="1" marL="914400" rtl="0" algn="l">
              <a:spcBef>
                <a:spcPts val="0"/>
              </a:spcBef>
              <a:spcAft>
                <a:spcPts val="0"/>
              </a:spcAft>
              <a:buSzPts val="1100"/>
              <a:buChar char="○"/>
            </a:pPr>
            <a:r>
              <a:rPr lang="en"/>
              <a:t>Incentives for security: </a:t>
            </a:r>
            <a:r>
              <a:rPr lang="en">
                <a:solidFill>
                  <a:schemeClr val="dk1"/>
                </a:solidFill>
              </a:rPr>
              <a:t>Does it produce better security?</a:t>
            </a:r>
            <a:endParaRPr/>
          </a:p>
          <a:p>
            <a:pPr indent="-298450" lvl="1" marL="914400" rtl="0" algn="l">
              <a:spcBef>
                <a:spcPts val="0"/>
              </a:spcBef>
              <a:spcAft>
                <a:spcPts val="0"/>
              </a:spcAft>
              <a:buSzPts val="1100"/>
              <a:buChar char="○"/>
            </a:pPr>
            <a:r>
              <a:rPr lang="en"/>
              <a:t>Change in investment: </a:t>
            </a:r>
            <a:r>
              <a:rPr lang="en">
                <a:solidFill>
                  <a:schemeClr val="dk1"/>
                </a:solidFill>
              </a:rPr>
              <a:t>Does cyber insurance promote security investment?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2bea25106e3_3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2bea25106e3_3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Third category is “The Economics Perspective”</a:t>
            </a:r>
            <a:endParaRPr/>
          </a:p>
          <a:p>
            <a:pPr indent="-298450" lvl="1" marL="914400" rtl="0" algn="l">
              <a:spcBef>
                <a:spcPts val="0"/>
              </a:spcBef>
              <a:spcAft>
                <a:spcPts val="0"/>
              </a:spcAft>
              <a:buSzPts val="1100"/>
              <a:buChar char="○"/>
            </a:pPr>
            <a:r>
              <a:rPr lang="en"/>
              <a:t>Scenario “simulation”. I’m pretty sure this means more like tabletop wargaming among business executives rather than scientific monte carlo simulations.</a:t>
            </a:r>
            <a:endParaRPr/>
          </a:p>
          <a:p>
            <a:pPr indent="-298450" lvl="1" marL="914400" rtl="0" algn="l">
              <a:spcBef>
                <a:spcPts val="0"/>
              </a:spcBef>
              <a:spcAft>
                <a:spcPts val="0"/>
              </a:spcAft>
              <a:buSzPts val="1100"/>
              <a:buChar char="○"/>
            </a:pPr>
            <a:r>
              <a:rPr lang="en"/>
              <a:t>Data breach cost: </a:t>
            </a:r>
            <a:r>
              <a:rPr lang="en"/>
              <a:t>Empirical</a:t>
            </a:r>
            <a:r>
              <a:rPr lang="en"/>
              <a:t> work on the relationship between the </a:t>
            </a:r>
            <a:r>
              <a:rPr lang="en"/>
              <a:t>insurance</a:t>
            </a:r>
            <a:r>
              <a:rPr lang="en"/>
              <a:t> and the costs of data breaches.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bea25106e3_3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bea25106e3_3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Last is Prediction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Goal of prediction is to carry out risk estimation by leveraging a combination of risk indicators (like age, do they visit websites with misconfigured SSL certificates, etc.)</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bfcf968a6d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bfcf968a6d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What’s going on here?</a:t>
            </a:r>
            <a:endParaRPr/>
          </a:p>
          <a:p>
            <a:pPr indent="-298450" lvl="0" marL="457200" rtl="0" algn="l">
              <a:spcBef>
                <a:spcPts val="0"/>
              </a:spcBef>
              <a:spcAft>
                <a:spcPts val="0"/>
              </a:spcAft>
              <a:buSzPts val="1100"/>
              <a:buChar char="●"/>
            </a:pPr>
            <a:r>
              <a:rPr lang="en"/>
              <a:t>Who has taken a class on machine learning? </a:t>
            </a:r>
            <a:endParaRPr/>
          </a:p>
          <a:p>
            <a:pPr indent="-298450" lvl="0" marL="457200" rtl="0" algn="l">
              <a:spcBef>
                <a:spcPts val="0"/>
              </a:spcBef>
              <a:spcAft>
                <a:spcPts val="0"/>
              </a:spcAft>
              <a:buSzPts val="1100"/>
              <a:buChar char="●"/>
            </a:pPr>
            <a:r>
              <a:rPr lang="en"/>
              <a:t>These are different works on </a:t>
            </a:r>
            <a:r>
              <a:rPr lang="en"/>
              <a:t>building</a:t>
            </a:r>
            <a:r>
              <a:rPr lang="en"/>
              <a:t> </a:t>
            </a:r>
            <a:r>
              <a:rPr i="1" lang="en"/>
              <a:t>classifiers</a:t>
            </a:r>
            <a:r>
              <a:rPr lang="en"/>
              <a:t> that take some feature, and using a feature dataset, make predictions on the level of risk based on the chosen risk indicators.</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bfcf968a6d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2bfcf968a6d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Ultimately, most of these techniques are trying to apply quantitative techniques to what is ultimately a qualitative foundation</a:t>
            </a:r>
            <a:endParaRPr/>
          </a:p>
          <a:p>
            <a:pPr indent="-298450" lvl="0" marL="457200" rtl="0" algn="l">
              <a:spcBef>
                <a:spcPts val="0"/>
              </a:spcBef>
              <a:spcAft>
                <a:spcPts val="0"/>
              </a:spcAft>
              <a:buSzPts val="1100"/>
              <a:buChar char="●"/>
            </a:pPr>
            <a:r>
              <a:rPr lang="en"/>
              <a:t>Is this a good idea? </a:t>
            </a:r>
            <a:endParaRPr/>
          </a:p>
          <a:p>
            <a:pPr indent="-298450" lvl="1" marL="914400" rtl="0" algn="l">
              <a:spcBef>
                <a:spcPts val="0"/>
              </a:spcBef>
              <a:spcAft>
                <a:spcPts val="0"/>
              </a:spcAft>
              <a:buSzPts val="1100"/>
              <a:buChar char="○"/>
            </a:pPr>
            <a:r>
              <a:rPr lang="en"/>
              <a:t>Probably the best we can do</a:t>
            </a:r>
            <a:endParaRPr/>
          </a:p>
          <a:p>
            <a:pPr indent="-298450" lvl="1" marL="914400" rtl="0" algn="l">
              <a:spcBef>
                <a:spcPts val="0"/>
              </a:spcBef>
              <a:spcAft>
                <a:spcPts val="0"/>
              </a:spcAft>
              <a:buSzPts val="1100"/>
              <a:buChar char="○"/>
            </a:pPr>
            <a:r>
              <a:rPr lang="en"/>
              <a:t>Issue in </a:t>
            </a:r>
            <a:r>
              <a:rPr lang="en"/>
              <a:t>presenting</a:t>
            </a:r>
            <a:r>
              <a:rPr lang="en"/>
              <a:t> qualitative data quantitatively may trick us into forgetting that we’re ultimately on a qualitative foundation. </a:t>
            </a:r>
            <a:endParaRPr/>
          </a:p>
          <a:p>
            <a:pPr indent="-298450" lvl="2" marL="1371600" rtl="0" algn="l">
              <a:spcBef>
                <a:spcPts val="0"/>
              </a:spcBef>
              <a:spcAft>
                <a:spcPts val="0"/>
              </a:spcAft>
              <a:buSzPts val="1100"/>
              <a:buChar char="■"/>
            </a:pPr>
            <a:r>
              <a:rPr lang="en"/>
              <a:t>Or perhaps it’s </a:t>
            </a:r>
            <a:r>
              <a:rPr lang="en"/>
              <a:t>exploited</a:t>
            </a:r>
            <a:r>
              <a:rPr lang="en"/>
              <a:t> by cybersecurity companies, e.g. dashboard with all-green “all risks managed”.</a:t>
            </a:r>
            <a:endParaRPr/>
          </a:p>
          <a:p>
            <a:pPr indent="-298450" lvl="3" marL="1828800" rtl="0" algn="l">
              <a:spcBef>
                <a:spcPts val="0"/>
              </a:spcBef>
              <a:spcAft>
                <a:spcPts val="0"/>
              </a:spcAft>
              <a:buSzPts val="1100"/>
              <a:buChar char="●"/>
            </a:pPr>
            <a:r>
              <a:rPr lang="en"/>
              <a:t>False sense of security!</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2bfcf968a6d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2bfcf968a6d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2bfcf968a6d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2bfcf968a6d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Privacy concerns re: behavior </a:t>
            </a:r>
            <a:r>
              <a:rPr lang="en"/>
              <a:t>measurements</a:t>
            </a:r>
            <a:r>
              <a:rPr lang="en"/>
              <a:t>?</a:t>
            </a:r>
            <a:endParaRPr/>
          </a:p>
          <a:p>
            <a:pPr indent="-298450" lvl="0" marL="457200" rtl="0" algn="l">
              <a:spcBef>
                <a:spcPts val="0"/>
              </a:spcBef>
              <a:spcAft>
                <a:spcPts val="0"/>
              </a:spcAft>
              <a:buSzPts val="1100"/>
              <a:buChar char="●"/>
            </a:pPr>
            <a:r>
              <a:rPr lang="en"/>
              <a:t>My thoughts: These are all worthwhile things to pursue. But it reads like a wish list. </a:t>
            </a:r>
            <a:endParaRPr/>
          </a:p>
          <a:p>
            <a:pPr indent="-298450" lvl="1" marL="914400" rtl="0" algn="l">
              <a:spcBef>
                <a:spcPts val="0"/>
              </a:spcBef>
              <a:spcAft>
                <a:spcPts val="0"/>
              </a:spcAft>
              <a:buSzPts val="1100"/>
              <a:buChar char="○"/>
            </a:pPr>
            <a:r>
              <a:rPr lang="en"/>
              <a:t>The first part of the paper sets up why cyber insurance is a hard thing to do well, for numerous reasons, and then this part of the paper says “now go ahead and address the issues”.</a:t>
            </a:r>
            <a:endParaRPr/>
          </a:p>
          <a:p>
            <a:pPr indent="-298450" lvl="2" marL="1371600" rtl="0" algn="l">
              <a:spcBef>
                <a:spcPts val="0"/>
              </a:spcBef>
              <a:spcAft>
                <a:spcPts val="0"/>
              </a:spcAft>
              <a:buSzPts val="1100"/>
              <a:buChar char="■"/>
            </a:pPr>
            <a:r>
              <a:rPr lang="en"/>
              <a:t>Feels a bit contradictory to me </a:t>
            </a:r>
            <a:endParaRPr/>
          </a:p>
          <a:p>
            <a:pPr indent="-298450" lvl="1" marL="914400" rtl="0" algn="l">
              <a:spcBef>
                <a:spcPts val="0"/>
              </a:spcBef>
              <a:spcAft>
                <a:spcPts val="0"/>
              </a:spcAft>
              <a:buSzPts val="1100"/>
              <a:buChar char="○"/>
            </a:pPr>
            <a:r>
              <a:rPr lang="en"/>
              <a:t>Undoubtedly, technical systems people can make contributions here. </a:t>
            </a:r>
            <a:endParaRPr/>
          </a:p>
          <a:p>
            <a:pPr indent="-298450" lvl="1" marL="914400" rtl="0" algn="l">
              <a:spcBef>
                <a:spcPts val="0"/>
              </a:spcBef>
              <a:spcAft>
                <a:spcPts val="0"/>
              </a:spcAft>
              <a:buSzPts val="1100"/>
              <a:buChar char="○"/>
            </a:pPr>
            <a:r>
              <a:rPr lang="en"/>
              <a:t>It’s very unclear what needs to be done. They are worthwhile high-level research goals, but more guidance could have been helpful</a:t>
            </a:r>
            <a:endParaRPr/>
          </a:p>
          <a:p>
            <a:pPr indent="-298450" lvl="1" marL="914400" rtl="0" algn="l">
              <a:spcBef>
                <a:spcPts val="0"/>
              </a:spcBef>
              <a:spcAft>
                <a:spcPts val="0"/>
              </a:spcAft>
              <a:buSzPts val="1100"/>
              <a:buChar char="○"/>
            </a:pPr>
            <a:r>
              <a:rPr lang="en"/>
              <a:t>Particularly risk aggregation. </a:t>
            </a:r>
            <a:endParaRPr/>
          </a:p>
          <a:p>
            <a:pPr indent="-298450" lvl="2" marL="1371600" rtl="0" algn="l">
              <a:spcBef>
                <a:spcPts val="0"/>
              </a:spcBef>
              <a:spcAft>
                <a:spcPts val="0"/>
              </a:spcAft>
              <a:buSzPts val="1100"/>
              <a:buChar char="■"/>
            </a:pPr>
            <a:r>
              <a:rPr lang="en"/>
              <a:t>It might be easy enough to track specific indicators </a:t>
            </a:r>
            <a:endParaRPr/>
          </a:p>
          <a:p>
            <a:pPr indent="-298450" lvl="2" marL="1371600" rtl="0" algn="l">
              <a:spcBef>
                <a:spcPts val="0"/>
              </a:spcBef>
              <a:spcAft>
                <a:spcPts val="0"/>
              </a:spcAft>
              <a:buSzPts val="1100"/>
              <a:buChar char="■"/>
            </a:pPr>
            <a:r>
              <a:rPr lang="en"/>
              <a:t>It’s very hard to turn a collection of indicators into estimates of risk that are highly believable</a:t>
            </a:r>
            <a:endParaRPr/>
          </a:p>
          <a:p>
            <a:pPr indent="-298450" lvl="2" marL="1371600" rtl="0" algn="l">
              <a:spcBef>
                <a:spcPts val="0"/>
              </a:spcBef>
              <a:spcAft>
                <a:spcPts val="0"/>
              </a:spcAft>
              <a:buSzPts val="1100"/>
              <a:buChar char="■"/>
            </a:pPr>
            <a:r>
              <a:rPr lang="en"/>
              <a:t>This is why we started the semester by (trying to do) thinking in systems</a:t>
            </a:r>
            <a:endParaRPr/>
          </a:p>
          <a:p>
            <a:pPr indent="-298450" lvl="0" marL="457200" rtl="0" algn="l">
              <a:spcBef>
                <a:spcPts val="0"/>
              </a:spcBef>
              <a:spcAft>
                <a:spcPts val="0"/>
              </a:spcAft>
              <a:buSzPts val="1100"/>
              <a:buChar char="●"/>
            </a:pPr>
            <a:r>
              <a:rPr lang="en"/>
              <a:t>Brainstorm ideas?</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bfcf968a6d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bfcf968a6d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“Nevertheless, the extent to which security standards compliance reflect the level of risk a company faces has not been yet understood &lt;R12&gt;”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Sound familiar? (This is some of your class projects)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Again, a good idea, but this might be yet another case of imposing quantitative methods on a qualitative foundation. Might deceive us, might be security theater.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Also, privacy issues.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Brainstorm ideas?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bfcf968a6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bfcf968a6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is basic material but there is a real chance you haven’t yet had to come across the world of insurance yet. </a:t>
            </a:r>
            <a:endParaRPr/>
          </a:p>
          <a:p>
            <a:pPr indent="-298450" lvl="1" marL="914400" rtl="0" algn="l">
              <a:spcBef>
                <a:spcPts val="0"/>
              </a:spcBef>
              <a:spcAft>
                <a:spcPts val="0"/>
              </a:spcAft>
              <a:buClr>
                <a:schemeClr val="dk1"/>
              </a:buClr>
              <a:buSzPts val="1100"/>
              <a:buChar char="○"/>
            </a:pPr>
            <a:r>
              <a:rPr lang="en">
                <a:solidFill>
                  <a:schemeClr val="dk1"/>
                </a:solidFill>
              </a:rPr>
              <a:t>Many of you may still be on your parents health insurance!</a:t>
            </a:r>
            <a:endParaRPr>
              <a:solidFill>
                <a:schemeClr val="dk1"/>
              </a:solidFill>
            </a:endParaRPr>
          </a:p>
          <a:p>
            <a:pPr indent="-298450" lvl="1" marL="914400" rtl="0" algn="l">
              <a:spcBef>
                <a:spcPts val="0"/>
              </a:spcBef>
              <a:spcAft>
                <a:spcPts val="0"/>
              </a:spcAft>
              <a:buSzPts val="1100"/>
              <a:buChar char="○"/>
            </a:pPr>
            <a:r>
              <a:rPr lang="en"/>
              <a:t>Given that we’re in NYC, you probably don’t have a car and may not have ever had to deal with car insurance either. </a:t>
            </a:r>
            <a:endParaRPr/>
          </a:p>
          <a:p>
            <a:pPr indent="-298450" lvl="0" marL="457200" rtl="0" algn="l">
              <a:spcBef>
                <a:spcPts val="0"/>
              </a:spcBef>
              <a:spcAft>
                <a:spcPts val="0"/>
              </a:spcAft>
              <a:buSzPts val="1100"/>
              <a:buChar char="●"/>
            </a:pPr>
            <a:r>
              <a:rPr lang="en"/>
              <a:t>Question: Many policies have a deductible. Why?</a:t>
            </a:r>
            <a:endParaRPr/>
          </a:p>
          <a:p>
            <a:pPr indent="-298450" lvl="1" marL="914400" rtl="0" algn="l">
              <a:spcBef>
                <a:spcPts val="0"/>
              </a:spcBef>
              <a:spcAft>
                <a:spcPts val="0"/>
              </a:spcAft>
              <a:buSzPts val="1100"/>
              <a:buChar char="○"/>
            </a:pPr>
            <a:r>
              <a:rPr lang="en"/>
              <a:t>Answer: Because it reduces the problems of moral hazards</a:t>
            </a:r>
            <a:endParaRPr/>
          </a:p>
          <a:p>
            <a:pPr indent="-298450" lvl="0" marL="457200" rtl="0" algn="l">
              <a:spcBef>
                <a:spcPts val="0"/>
              </a:spcBef>
              <a:spcAft>
                <a:spcPts val="0"/>
              </a:spcAft>
              <a:buClr>
                <a:schemeClr val="dk1"/>
              </a:buClr>
              <a:buSzPts val="1100"/>
              <a:buChar char="●"/>
            </a:pPr>
            <a:r>
              <a:rPr lang="en">
                <a:solidFill>
                  <a:schemeClr val="dk1"/>
                </a:solidFill>
              </a:rPr>
              <a:t>Underwriting: The process of creating a policy.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For many types of personal insurance that you or I may have experience with, there are readymade policies.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But when it comes to corporate insurance, policies are much more bespoke, meaning they are hand-tailored for each customer. </a:t>
            </a:r>
            <a:endParaRPr>
              <a:solidFill>
                <a:schemeClr val="dk1"/>
              </a:solidFill>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bfcf968a6d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2bfcf968a6d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Brainstorm ideas?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2bfcf968a6d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2bfcf968a6d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Brainstorm ideas?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2bfcf968a6d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2bfcf968a6d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bfcf968a6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bfcf968a6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is basic material but there is a real chance you haven’t yet had to come across the world of insurance yet. </a:t>
            </a:r>
            <a:endParaRPr/>
          </a:p>
          <a:p>
            <a:pPr indent="-298450" lvl="1" marL="914400" rtl="0" algn="l">
              <a:spcBef>
                <a:spcPts val="0"/>
              </a:spcBef>
              <a:spcAft>
                <a:spcPts val="0"/>
              </a:spcAft>
              <a:buClr>
                <a:schemeClr val="dk1"/>
              </a:buClr>
              <a:buSzPts val="1100"/>
              <a:buChar char="○"/>
            </a:pPr>
            <a:r>
              <a:rPr lang="en">
                <a:solidFill>
                  <a:schemeClr val="dk1"/>
                </a:solidFill>
              </a:rPr>
              <a:t>Many of you may still be on your parents health insurance!</a:t>
            </a:r>
            <a:endParaRPr>
              <a:solidFill>
                <a:schemeClr val="dk1"/>
              </a:solidFill>
            </a:endParaRPr>
          </a:p>
          <a:p>
            <a:pPr indent="-298450" lvl="1" marL="914400" rtl="0" algn="l">
              <a:spcBef>
                <a:spcPts val="0"/>
              </a:spcBef>
              <a:spcAft>
                <a:spcPts val="0"/>
              </a:spcAft>
              <a:buSzPts val="1100"/>
              <a:buChar char="○"/>
            </a:pPr>
            <a:r>
              <a:rPr lang="en"/>
              <a:t>Given that we’re in NYC, you probably don’t have a car and may not have ever had to deal with car insurance either. </a:t>
            </a:r>
            <a:endParaRPr/>
          </a:p>
          <a:p>
            <a:pPr indent="-298450" lvl="0" marL="457200" rtl="0" algn="l">
              <a:spcBef>
                <a:spcPts val="0"/>
              </a:spcBef>
              <a:spcAft>
                <a:spcPts val="0"/>
              </a:spcAft>
              <a:buSzPts val="1100"/>
              <a:buChar char="●"/>
            </a:pPr>
            <a:r>
              <a:rPr lang="en"/>
              <a:t>Question: Many policies have a deductible. Why?</a:t>
            </a:r>
            <a:endParaRPr/>
          </a:p>
          <a:p>
            <a:pPr indent="-298450" lvl="1" marL="914400" rtl="0" algn="l">
              <a:spcBef>
                <a:spcPts val="0"/>
              </a:spcBef>
              <a:spcAft>
                <a:spcPts val="0"/>
              </a:spcAft>
              <a:buSzPts val="1100"/>
              <a:buChar char="○"/>
            </a:pPr>
            <a:r>
              <a:rPr lang="en"/>
              <a:t>Answer: Because it reduces the problems of moral hazards</a:t>
            </a:r>
            <a:endParaRPr/>
          </a:p>
          <a:p>
            <a:pPr indent="-298450" lvl="0" marL="457200" rtl="0" algn="l">
              <a:spcBef>
                <a:spcPts val="0"/>
              </a:spcBef>
              <a:spcAft>
                <a:spcPts val="0"/>
              </a:spcAft>
              <a:buClr>
                <a:schemeClr val="dk1"/>
              </a:buClr>
              <a:buSzPts val="1100"/>
              <a:buChar char="●"/>
            </a:pPr>
            <a:r>
              <a:rPr lang="en">
                <a:solidFill>
                  <a:schemeClr val="dk1"/>
                </a:solidFill>
              </a:rPr>
              <a:t>Underwriting: The process of creating a policy.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For many types of personal insurance that you or I may have experience with, there are readymade policies.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But when it comes to corporate insurance, policies are much more bespoke, meaning they are hand-tailored for each customer. </a:t>
            </a:r>
            <a:endParaRPr>
              <a:solidFill>
                <a:schemeClr val="dk1"/>
              </a:solidFill>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bfcf968a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bfcf968a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is basic material but there is a real chance you haven’t yet had to come across the world of insurance yet. </a:t>
            </a:r>
            <a:endParaRPr/>
          </a:p>
          <a:p>
            <a:pPr indent="-298450" lvl="1" marL="914400" rtl="0" algn="l">
              <a:spcBef>
                <a:spcPts val="0"/>
              </a:spcBef>
              <a:spcAft>
                <a:spcPts val="0"/>
              </a:spcAft>
              <a:buClr>
                <a:schemeClr val="dk1"/>
              </a:buClr>
              <a:buSzPts val="1100"/>
              <a:buChar char="○"/>
            </a:pPr>
            <a:r>
              <a:rPr lang="en">
                <a:solidFill>
                  <a:schemeClr val="dk1"/>
                </a:solidFill>
              </a:rPr>
              <a:t>Many of you may still be on your parents health insurance!</a:t>
            </a:r>
            <a:endParaRPr>
              <a:solidFill>
                <a:schemeClr val="dk1"/>
              </a:solidFill>
            </a:endParaRPr>
          </a:p>
          <a:p>
            <a:pPr indent="-298450" lvl="1" marL="914400" rtl="0" algn="l">
              <a:spcBef>
                <a:spcPts val="0"/>
              </a:spcBef>
              <a:spcAft>
                <a:spcPts val="0"/>
              </a:spcAft>
              <a:buSzPts val="1100"/>
              <a:buChar char="○"/>
            </a:pPr>
            <a:r>
              <a:rPr lang="en"/>
              <a:t>Given that we’re in NYC, you probably don’t have a car and may not have ever had to deal with car insurance either. </a:t>
            </a:r>
            <a:endParaRPr/>
          </a:p>
          <a:p>
            <a:pPr indent="-298450" lvl="0" marL="457200" rtl="0" algn="l">
              <a:spcBef>
                <a:spcPts val="0"/>
              </a:spcBef>
              <a:spcAft>
                <a:spcPts val="0"/>
              </a:spcAft>
              <a:buSzPts val="1100"/>
              <a:buChar char="●"/>
            </a:pPr>
            <a:r>
              <a:rPr lang="en"/>
              <a:t>Question: Many policies have a deductible. Why?</a:t>
            </a:r>
            <a:endParaRPr/>
          </a:p>
          <a:p>
            <a:pPr indent="-298450" lvl="1" marL="914400" rtl="0" algn="l">
              <a:spcBef>
                <a:spcPts val="0"/>
              </a:spcBef>
              <a:spcAft>
                <a:spcPts val="0"/>
              </a:spcAft>
              <a:buSzPts val="1100"/>
              <a:buChar char="○"/>
            </a:pPr>
            <a:r>
              <a:rPr lang="en"/>
              <a:t>Answer: Because it reduces the problems of moral hazards</a:t>
            </a:r>
            <a:endParaRPr/>
          </a:p>
          <a:p>
            <a:pPr indent="-298450" lvl="0" marL="457200" rtl="0" algn="l">
              <a:spcBef>
                <a:spcPts val="0"/>
              </a:spcBef>
              <a:spcAft>
                <a:spcPts val="0"/>
              </a:spcAft>
              <a:buClr>
                <a:schemeClr val="dk1"/>
              </a:buClr>
              <a:buSzPts val="1100"/>
              <a:buChar char="●"/>
            </a:pPr>
            <a:r>
              <a:rPr lang="en">
                <a:solidFill>
                  <a:schemeClr val="dk1"/>
                </a:solidFill>
              </a:rPr>
              <a:t>Underwriting: The process of creating a policy.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For many types of personal insurance that you or I may have experience with, there are readymade policies.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But when it comes to corporate insurance, policies are much more bespoke, meaning they are hand-tailored for each customer. </a:t>
            </a:r>
            <a:endParaRPr>
              <a:solidFill>
                <a:schemeClr val="dk1"/>
              </a:solidFill>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fcf968a6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bfcf968a6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is basic material but there is a real chance you haven’t yet had to come across the world of insurance yet. </a:t>
            </a:r>
            <a:endParaRPr/>
          </a:p>
          <a:p>
            <a:pPr indent="-298450" lvl="1" marL="914400" rtl="0" algn="l">
              <a:spcBef>
                <a:spcPts val="0"/>
              </a:spcBef>
              <a:spcAft>
                <a:spcPts val="0"/>
              </a:spcAft>
              <a:buClr>
                <a:schemeClr val="dk1"/>
              </a:buClr>
              <a:buSzPts val="1100"/>
              <a:buChar char="○"/>
            </a:pPr>
            <a:r>
              <a:rPr lang="en">
                <a:solidFill>
                  <a:schemeClr val="dk1"/>
                </a:solidFill>
              </a:rPr>
              <a:t>Many of you may still be on your parents health insurance!</a:t>
            </a:r>
            <a:endParaRPr>
              <a:solidFill>
                <a:schemeClr val="dk1"/>
              </a:solidFill>
            </a:endParaRPr>
          </a:p>
          <a:p>
            <a:pPr indent="-298450" lvl="1" marL="914400" rtl="0" algn="l">
              <a:spcBef>
                <a:spcPts val="0"/>
              </a:spcBef>
              <a:spcAft>
                <a:spcPts val="0"/>
              </a:spcAft>
              <a:buSzPts val="1100"/>
              <a:buChar char="○"/>
            </a:pPr>
            <a:r>
              <a:rPr lang="en"/>
              <a:t>Given that we’re in NYC, you probably don’t have a car and may not have ever had to deal with car insurance either. </a:t>
            </a:r>
            <a:endParaRPr/>
          </a:p>
          <a:p>
            <a:pPr indent="-298450" lvl="0" marL="457200" rtl="0" algn="l">
              <a:spcBef>
                <a:spcPts val="0"/>
              </a:spcBef>
              <a:spcAft>
                <a:spcPts val="0"/>
              </a:spcAft>
              <a:buSzPts val="1100"/>
              <a:buChar char="●"/>
            </a:pPr>
            <a:r>
              <a:rPr lang="en"/>
              <a:t>Question: Many policies have a deductible. Why?</a:t>
            </a:r>
            <a:endParaRPr/>
          </a:p>
          <a:p>
            <a:pPr indent="-298450" lvl="1" marL="914400" rtl="0" algn="l">
              <a:spcBef>
                <a:spcPts val="0"/>
              </a:spcBef>
              <a:spcAft>
                <a:spcPts val="0"/>
              </a:spcAft>
              <a:buSzPts val="1100"/>
              <a:buChar char="○"/>
            </a:pPr>
            <a:r>
              <a:rPr lang="en"/>
              <a:t>Answer: Because it reduces the problems of moral hazards</a:t>
            </a:r>
            <a:endParaRPr/>
          </a:p>
          <a:p>
            <a:pPr indent="-298450" lvl="0" marL="457200" rtl="0" algn="l">
              <a:spcBef>
                <a:spcPts val="0"/>
              </a:spcBef>
              <a:spcAft>
                <a:spcPts val="0"/>
              </a:spcAft>
              <a:buClr>
                <a:schemeClr val="dk1"/>
              </a:buClr>
              <a:buSzPts val="1100"/>
              <a:buChar char="●"/>
            </a:pPr>
            <a:r>
              <a:rPr lang="en">
                <a:solidFill>
                  <a:schemeClr val="dk1"/>
                </a:solidFill>
              </a:rPr>
              <a:t>Underwriting: The process of creating a policy.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For many types of personal insurance that you or I may have experience with, there are readymade policies.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But when it comes to corporate insurance, policies are much more bespoke, meaning they are hand-tailored for each customer. </a:t>
            </a:r>
            <a:endParaRPr>
              <a:solidFill>
                <a:schemeClr val="dk1"/>
              </a:solidFill>
            </a:endParaRPr>
          </a:p>
          <a:p>
            <a:pPr indent="-298450" lvl="0" marL="457200" rtl="0" algn="l">
              <a:spcBef>
                <a:spcPts val="0"/>
              </a:spcBef>
              <a:spcAft>
                <a:spcPts val="0"/>
              </a:spcAft>
              <a:buSzPts val="1100"/>
              <a:buChar char="●"/>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1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1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1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 Id="rId3" Type="http://schemas.openxmlformats.org/officeDocument/2006/relationships/image" Target="../media/image1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image" Target="../media/image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 Id="rId3" Type="http://schemas.openxmlformats.org/officeDocument/2006/relationships/image" Target="../media/image1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18.png"/><Relationship Id="rId4" Type="http://schemas.openxmlformats.org/officeDocument/2006/relationships/image" Target="../media/image2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1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 Id="rId3" Type="http://schemas.openxmlformats.org/officeDocument/2006/relationships/image" Target="../media/image2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 Id="rId3" Type="http://schemas.openxmlformats.org/officeDocument/2006/relationships/image" Target="../media/image1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image" Target="../media/image2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 Id="rId3" Type="http://schemas.openxmlformats.org/officeDocument/2006/relationships/image" Target="../media/image2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 Id="rId3" Type="http://schemas.openxmlformats.org/officeDocument/2006/relationships/image" Target="../media/image2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image" Target="../media/image2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image" Target="../media/image2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3086375"/>
            <a:ext cx="2057125" cy="2057125"/>
          </a:xfrm>
          <a:prstGeom prst="rect">
            <a:avLst/>
          </a:prstGeom>
          <a:noFill/>
          <a:ln>
            <a:noFill/>
          </a:ln>
        </p:spPr>
      </p:pic>
      <p:pic>
        <p:nvPicPr>
          <p:cNvPr id="55" name="Google Shape;55;p13"/>
          <p:cNvPicPr preferRelativeResize="0"/>
          <p:nvPr/>
        </p:nvPicPr>
        <p:blipFill>
          <a:blip r:embed="rId3">
            <a:alphaModFix/>
          </a:blip>
          <a:stretch>
            <a:fillRect/>
          </a:stretch>
        </p:blipFill>
        <p:spPr>
          <a:xfrm>
            <a:off x="2057125" y="3086375"/>
            <a:ext cx="2057125" cy="2057125"/>
          </a:xfrm>
          <a:prstGeom prst="rect">
            <a:avLst/>
          </a:prstGeom>
          <a:noFill/>
          <a:ln>
            <a:noFill/>
          </a:ln>
        </p:spPr>
      </p:pic>
      <p:pic>
        <p:nvPicPr>
          <p:cNvPr id="56" name="Google Shape;56;p13"/>
          <p:cNvPicPr preferRelativeResize="0"/>
          <p:nvPr/>
        </p:nvPicPr>
        <p:blipFill>
          <a:blip r:embed="rId3">
            <a:alphaModFix/>
          </a:blip>
          <a:stretch>
            <a:fillRect/>
          </a:stretch>
        </p:blipFill>
        <p:spPr>
          <a:xfrm>
            <a:off x="2057125" y="1029250"/>
            <a:ext cx="2057125" cy="2057125"/>
          </a:xfrm>
          <a:prstGeom prst="rect">
            <a:avLst/>
          </a:prstGeom>
          <a:noFill/>
          <a:ln>
            <a:noFill/>
          </a:ln>
        </p:spPr>
      </p:pic>
      <p:pic>
        <p:nvPicPr>
          <p:cNvPr id="57" name="Google Shape;57;p13"/>
          <p:cNvPicPr preferRelativeResize="0"/>
          <p:nvPr/>
        </p:nvPicPr>
        <p:blipFill>
          <a:blip r:embed="rId3">
            <a:alphaModFix/>
          </a:blip>
          <a:stretch>
            <a:fillRect/>
          </a:stretch>
        </p:blipFill>
        <p:spPr>
          <a:xfrm>
            <a:off x="0" y="1029250"/>
            <a:ext cx="2057125" cy="2057125"/>
          </a:xfrm>
          <a:prstGeom prst="rect">
            <a:avLst/>
          </a:prstGeom>
          <a:noFill/>
          <a:ln>
            <a:noFill/>
          </a:ln>
        </p:spPr>
      </p:pic>
      <p:pic>
        <p:nvPicPr>
          <p:cNvPr id="58" name="Google Shape;58;p13"/>
          <p:cNvPicPr preferRelativeResize="0"/>
          <p:nvPr/>
        </p:nvPicPr>
        <p:blipFill>
          <a:blip r:embed="rId3">
            <a:alphaModFix/>
          </a:blip>
          <a:stretch>
            <a:fillRect/>
          </a:stretch>
        </p:blipFill>
        <p:spPr>
          <a:xfrm>
            <a:off x="0" y="-1027875"/>
            <a:ext cx="2057125" cy="2057125"/>
          </a:xfrm>
          <a:prstGeom prst="rect">
            <a:avLst/>
          </a:prstGeom>
          <a:noFill/>
          <a:ln>
            <a:noFill/>
          </a:ln>
        </p:spPr>
      </p:pic>
      <p:pic>
        <p:nvPicPr>
          <p:cNvPr id="59" name="Google Shape;59;p13"/>
          <p:cNvPicPr preferRelativeResize="0"/>
          <p:nvPr/>
        </p:nvPicPr>
        <p:blipFill>
          <a:blip r:embed="rId3">
            <a:alphaModFix/>
          </a:blip>
          <a:stretch>
            <a:fillRect/>
          </a:stretch>
        </p:blipFill>
        <p:spPr>
          <a:xfrm>
            <a:off x="2057125" y="-1027875"/>
            <a:ext cx="2057125" cy="2057125"/>
          </a:xfrm>
          <a:prstGeom prst="rect">
            <a:avLst/>
          </a:prstGeom>
          <a:noFill/>
          <a:ln>
            <a:noFill/>
          </a:ln>
        </p:spPr>
      </p:pic>
      <p:sp>
        <p:nvSpPr>
          <p:cNvPr id="60" name="Google Shape;60;p13"/>
          <p:cNvSpPr txBox="1"/>
          <p:nvPr>
            <p:ph type="ctrTitle"/>
          </p:nvPr>
        </p:nvSpPr>
        <p:spPr>
          <a:xfrm>
            <a:off x="311705" y="744575"/>
            <a:ext cx="3688800" cy="2089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Spectral ExtraBold"/>
                <a:ea typeface="Spectral ExtraBold"/>
                <a:cs typeface="Spectral ExtraBold"/>
                <a:sym typeface="Spectral ExtraBold"/>
              </a:rPr>
              <a:t>Cyber Insurance </a:t>
            </a:r>
            <a:endParaRPr>
              <a:latin typeface="Spectral ExtraBold"/>
              <a:ea typeface="Spectral ExtraBold"/>
              <a:cs typeface="Spectral ExtraBold"/>
              <a:sym typeface="Spectral ExtraBold"/>
            </a:endParaRPr>
          </a:p>
        </p:txBody>
      </p:sp>
      <p:pic>
        <p:nvPicPr>
          <p:cNvPr id="61" name="Google Shape;61;p13"/>
          <p:cNvPicPr preferRelativeResize="0"/>
          <p:nvPr/>
        </p:nvPicPr>
        <p:blipFill>
          <a:blip r:embed="rId4">
            <a:alphaModFix/>
          </a:blip>
          <a:stretch>
            <a:fillRect/>
          </a:stretch>
        </p:blipFill>
        <p:spPr>
          <a:xfrm>
            <a:off x="4000500" y="0"/>
            <a:ext cx="5143501" cy="5143501"/>
          </a:xfrm>
          <a:prstGeom prst="rect">
            <a:avLst/>
          </a:prstGeom>
          <a:noFill/>
          <a:ln>
            <a:noFill/>
          </a:ln>
        </p:spPr>
      </p:pic>
      <p:sp>
        <p:nvSpPr>
          <p:cNvPr id="62" name="Google Shape;62;p13"/>
          <p:cNvSpPr txBox="1"/>
          <p:nvPr>
            <p:ph idx="1" type="subTitle"/>
          </p:nvPr>
        </p:nvSpPr>
        <p:spPr>
          <a:xfrm>
            <a:off x="311700" y="4079100"/>
            <a:ext cx="3688800" cy="792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SzPts val="935"/>
              <a:buNone/>
            </a:pPr>
            <a:r>
              <a:rPr lang="en" sz="1200"/>
              <a:t>COMS6998 sec:12 </a:t>
            </a:r>
            <a:br>
              <a:rPr lang="en" sz="1200"/>
            </a:br>
            <a:r>
              <a:rPr lang="en" sz="1200"/>
              <a:t>Economics of </a:t>
            </a:r>
            <a:r>
              <a:rPr lang="en" sz="1200"/>
              <a:t>Cybersecurity</a:t>
            </a:r>
            <a:endParaRPr sz="1200"/>
          </a:p>
          <a:p>
            <a:pPr indent="0" lvl="0" marL="0" rtl="0" algn="ctr">
              <a:lnSpc>
                <a:spcPct val="115000"/>
              </a:lnSpc>
              <a:spcBef>
                <a:spcPts val="0"/>
              </a:spcBef>
              <a:spcAft>
                <a:spcPts val="0"/>
              </a:spcAft>
              <a:buSzPts val="935"/>
              <a:buNone/>
            </a:pPr>
            <a:r>
              <a:rPr lang="en" sz="1200"/>
              <a:t>5 March 2024</a:t>
            </a:r>
            <a:endParaRPr sz="1200"/>
          </a:p>
        </p:txBody>
      </p:sp>
      <p:sp>
        <p:nvSpPr>
          <p:cNvPr id="63" name="Google Shape;63;p13"/>
          <p:cNvSpPr txBox="1"/>
          <p:nvPr/>
        </p:nvSpPr>
        <p:spPr>
          <a:xfrm>
            <a:off x="4000500" y="4871700"/>
            <a:ext cx="5143500" cy="2925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rgbClr val="434343"/>
                </a:solidFill>
              </a:rPr>
              <a:t>“</a:t>
            </a:r>
            <a:r>
              <a:rPr lang="en" sz="700">
                <a:solidFill>
                  <a:srgbClr val="434343"/>
                </a:solidFill>
              </a:rPr>
              <a:t>An insurance salesman in an office, selling a </a:t>
            </a:r>
            <a:r>
              <a:rPr lang="en" sz="700">
                <a:solidFill>
                  <a:srgbClr val="434343"/>
                </a:solidFill>
              </a:rPr>
              <a:t>cyber insurance</a:t>
            </a:r>
            <a:r>
              <a:rPr lang="en" sz="700">
                <a:solidFill>
                  <a:srgbClr val="434343"/>
                </a:solidFill>
              </a:rPr>
              <a:t> policy to a concerned business executive”</a:t>
            </a:r>
            <a:endParaRPr sz="700">
              <a:solidFill>
                <a:srgbClr val="43434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31" name="Google Shape;131;p22"/>
          <p:cNvSpPr txBox="1"/>
          <p:nvPr>
            <p:ph idx="1" type="body"/>
          </p:nvPr>
        </p:nvSpPr>
        <p:spPr>
          <a:xfrm>
            <a:off x="311700" y="1152475"/>
            <a:ext cx="87933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Insurer/Insurance company</a:t>
            </a:r>
            <a:r>
              <a:rPr lang="en"/>
              <a:t>: The party who sells insurance</a:t>
            </a:r>
            <a:endParaRPr/>
          </a:p>
          <a:p>
            <a:pPr indent="-342900" lvl="0" marL="457200" rtl="0" algn="l">
              <a:lnSpc>
                <a:spcPct val="150000"/>
              </a:lnSpc>
              <a:spcBef>
                <a:spcPts val="0"/>
              </a:spcBef>
              <a:spcAft>
                <a:spcPts val="0"/>
              </a:spcAft>
              <a:buSzPts val="1800"/>
              <a:buChar char="●"/>
            </a:pPr>
            <a:r>
              <a:rPr b="1" lang="en"/>
              <a:t>Insuree</a:t>
            </a:r>
            <a:r>
              <a:rPr lang="en"/>
              <a:t>/</a:t>
            </a:r>
            <a:r>
              <a:rPr b="1" lang="en"/>
              <a:t>insured/policyholder/claimant</a:t>
            </a:r>
            <a:r>
              <a:rPr lang="en"/>
              <a:t>: The party who buys insurance</a:t>
            </a:r>
            <a:endParaRPr/>
          </a:p>
          <a:p>
            <a:pPr indent="-342900" lvl="0" marL="457200" rtl="0" algn="l">
              <a:lnSpc>
                <a:spcPct val="150000"/>
              </a:lnSpc>
              <a:spcBef>
                <a:spcPts val="0"/>
              </a:spcBef>
              <a:spcAft>
                <a:spcPts val="0"/>
              </a:spcAft>
              <a:buSzPts val="1800"/>
              <a:buChar char="●"/>
            </a:pPr>
            <a:r>
              <a:rPr b="1" lang="en"/>
              <a:t>Policy: </a:t>
            </a:r>
            <a:r>
              <a:rPr lang="en"/>
              <a:t>A contract between insurer and insuree specifying terms of insurance</a:t>
            </a:r>
            <a:endParaRPr/>
          </a:p>
          <a:p>
            <a:pPr indent="-317500" lvl="1" marL="914400" rtl="0" algn="l">
              <a:lnSpc>
                <a:spcPct val="150000"/>
              </a:lnSpc>
              <a:spcBef>
                <a:spcPts val="0"/>
              </a:spcBef>
              <a:spcAft>
                <a:spcPts val="0"/>
              </a:spcAft>
              <a:buSzPts val="1400"/>
              <a:buChar char="○"/>
            </a:pPr>
            <a:r>
              <a:rPr b="1" lang="en"/>
              <a:t>Premium</a:t>
            </a:r>
            <a:r>
              <a:rPr lang="en"/>
              <a:t>: The amount paid monthly/annually to keep the policy active</a:t>
            </a:r>
            <a:endParaRPr/>
          </a:p>
          <a:p>
            <a:pPr indent="-317500" lvl="1" marL="914400" rtl="0" algn="l">
              <a:lnSpc>
                <a:spcPct val="150000"/>
              </a:lnSpc>
              <a:spcBef>
                <a:spcPts val="0"/>
              </a:spcBef>
              <a:spcAft>
                <a:spcPts val="0"/>
              </a:spcAft>
              <a:buSzPts val="1400"/>
              <a:buChar char="○"/>
            </a:pPr>
            <a:r>
              <a:rPr b="1" lang="en"/>
              <a:t>Retention</a:t>
            </a:r>
            <a:r>
              <a:rPr lang="en"/>
              <a:t>/</a:t>
            </a:r>
            <a:r>
              <a:rPr b="1" lang="en"/>
              <a:t>Deductible: </a:t>
            </a:r>
            <a:r>
              <a:rPr lang="en"/>
              <a:t>Amount that policyholder is liable for (even with policy)</a:t>
            </a:r>
            <a:endParaRPr/>
          </a:p>
          <a:p>
            <a:pPr indent="-317500" lvl="1" marL="914400" rtl="0" algn="l">
              <a:lnSpc>
                <a:spcPct val="150000"/>
              </a:lnSpc>
              <a:spcBef>
                <a:spcPts val="0"/>
              </a:spcBef>
              <a:spcAft>
                <a:spcPts val="0"/>
              </a:spcAft>
              <a:buSzPts val="1400"/>
              <a:buChar char="○"/>
            </a:pPr>
            <a:r>
              <a:rPr b="1" lang="en"/>
              <a:t>Limit: </a:t>
            </a:r>
            <a:r>
              <a:rPr lang="en"/>
              <a:t>Maximum amount a policy will pay a policyholder</a:t>
            </a:r>
            <a:endParaRPr/>
          </a:p>
          <a:p>
            <a:pPr indent="-317500" lvl="1" marL="914400" rtl="0" algn="l">
              <a:lnSpc>
                <a:spcPct val="150000"/>
              </a:lnSpc>
              <a:spcBef>
                <a:spcPts val="0"/>
              </a:spcBef>
              <a:spcAft>
                <a:spcPts val="0"/>
              </a:spcAft>
              <a:buSzPts val="1400"/>
              <a:buChar char="○"/>
            </a:pPr>
            <a:r>
              <a:rPr b="1" lang="en"/>
              <a:t>Exclusions: </a:t>
            </a:r>
            <a:r>
              <a:rPr lang="en"/>
              <a:t>Clauses and conditions that are not covered by the policy</a:t>
            </a:r>
            <a:endParaRPr/>
          </a:p>
          <a:p>
            <a:pPr indent="-342900" lvl="0" marL="457200" rtl="0" algn="l">
              <a:lnSpc>
                <a:spcPct val="150000"/>
              </a:lnSpc>
              <a:spcBef>
                <a:spcPts val="0"/>
              </a:spcBef>
              <a:spcAft>
                <a:spcPts val="0"/>
              </a:spcAft>
              <a:buSzPts val="1800"/>
              <a:buChar char="●"/>
            </a:pPr>
            <a:r>
              <a:rPr b="1" lang="en"/>
              <a:t>Underwriting</a:t>
            </a:r>
            <a:r>
              <a:rPr lang="en"/>
              <a:t>: The process of creating a policy </a:t>
            </a:r>
            <a:endParaRPr/>
          </a:p>
        </p:txBody>
      </p:sp>
      <p:sp>
        <p:nvSpPr>
          <p:cNvPr id="132" name="Google Shape;132;p22"/>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33" name="Google Shape;133;p22"/>
          <p:cNvSpPr/>
          <p:nvPr/>
        </p:nvSpPr>
        <p:spPr>
          <a:xfrm>
            <a:off x="335100" y="3413425"/>
            <a:ext cx="8463300" cy="106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4" name="Google Shape;134;p22"/>
          <p:cNvSpPr/>
          <p:nvPr/>
        </p:nvSpPr>
        <p:spPr>
          <a:xfrm>
            <a:off x="476700" y="986275"/>
            <a:ext cx="8463300" cy="20766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40" name="Google Shape;140;p23"/>
          <p:cNvSpPr txBox="1"/>
          <p:nvPr>
            <p:ph idx="1" type="body"/>
          </p:nvPr>
        </p:nvSpPr>
        <p:spPr>
          <a:xfrm>
            <a:off x="311700" y="1152475"/>
            <a:ext cx="87933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Insurer/Insurance company</a:t>
            </a:r>
            <a:r>
              <a:rPr lang="en"/>
              <a:t>: The party who sells insurance</a:t>
            </a:r>
            <a:endParaRPr/>
          </a:p>
          <a:p>
            <a:pPr indent="-342900" lvl="0" marL="457200" rtl="0" algn="l">
              <a:lnSpc>
                <a:spcPct val="150000"/>
              </a:lnSpc>
              <a:spcBef>
                <a:spcPts val="0"/>
              </a:spcBef>
              <a:spcAft>
                <a:spcPts val="0"/>
              </a:spcAft>
              <a:buSzPts val="1800"/>
              <a:buChar char="●"/>
            </a:pPr>
            <a:r>
              <a:rPr b="1" lang="en"/>
              <a:t>Insuree</a:t>
            </a:r>
            <a:r>
              <a:rPr lang="en"/>
              <a:t>/</a:t>
            </a:r>
            <a:r>
              <a:rPr b="1" lang="en"/>
              <a:t>insured/policyholder/claimant</a:t>
            </a:r>
            <a:r>
              <a:rPr lang="en"/>
              <a:t>: The party who buys insurance</a:t>
            </a:r>
            <a:endParaRPr/>
          </a:p>
          <a:p>
            <a:pPr indent="-342900" lvl="0" marL="457200" rtl="0" algn="l">
              <a:lnSpc>
                <a:spcPct val="150000"/>
              </a:lnSpc>
              <a:spcBef>
                <a:spcPts val="0"/>
              </a:spcBef>
              <a:spcAft>
                <a:spcPts val="0"/>
              </a:spcAft>
              <a:buSzPts val="1800"/>
              <a:buChar char="●"/>
            </a:pPr>
            <a:r>
              <a:rPr b="1" lang="en"/>
              <a:t>Policy: </a:t>
            </a:r>
            <a:r>
              <a:rPr lang="en"/>
              <a:t>A contract between insurer and insuree specifying terms of insurance</a:t>
            </a:r>
            <a:endParaRPr/>
          </a:p>
          <a:p>
            <a:pPr indent="-317500" lvl="1" marL="914400" rtl="0" algn="l">
              <a:lnSpc>
                <a:spcPct val="150000"/>
              </a:lnSpc>
              <a:spcBef>
                <a:spcPts val="0"/>
              </a:spcBef>
              <a:spcAft>
                <a:spcPts val="0"/>
              </a:spcAft>
              <a:buSzPts val="1400"/>
              <a:buChar char="○"/>
            </a:pPr>
            <a:r>
              <a:rPr b="1" lang="en"/>
              <a:t>Premium</a:t>
            </a:r>
            <a:r>
              <a:rPr lang="en"/>
              <a:t>: The amount paid monthly/annually to keep the policy active</a:t>
            </a:r>
            <a:endParaRPr/>
          </a:p>
          <a:p>
            <a:pPr indent="-317500" lvl="1" marL="914400" rtl="0" algn="l">
              <a:lnSpc>
                <a:spcPct val="150000"/>
              </a:lnSpc>
              <a:spcBef>
                <a:spcPts val="0"/>
              </a:spcBef>
              <a:spcAft>
                <a:spcPts val="0"/>
              </a:spcAft>
              <a:buSzPts val="1400"/>
              <a:buChar char="○"/>
            </a:pPr>
            <a:r>
              <a:rPr b="1" lang="en"/>
              <a:t>Retention</a:t>
            </a:r>
            <a:r>
              <a:rPr lang="en"/>
              <a:t>/</a:t>
            </a:r>
            <a:r>
              <a:rPr b="1" lang="en"/>
              <a:t>Deductible: </a:t>
            </a:r>
            <a:r>
              <a:rPr lang="en"/>
              <a:t>Amount that policyholder is liable for (even with policy)</a:t>
            </a:r>
            <a:endParaRPr/>
          </a:p>
          <a:p>
            <a:pPr indent="-317500" lvl="1" marL="914400" rtl="0" algn="l">
              <a:lnSpc>
                <a:spcPct val="150000"/>
              </a:lnSpc>
              <a:spcBef>
                <a:spcPts val="0"/>
              </a:spcBef>
              <a:spcAft>
                <a:spcPts val="0"/>
              </a:spcAft>
              <a:buSzPts val="1400"/>
              <a:buChar char="○"/>
            </a:pPr>
            <a:r>
              <a:rPr b="1" lang="en"/>
              <a:t>Limit: </a:t>
            </a:r>
            <a:r>
              <a:rPr lang="en"/>
              <a:t>Maximum amount a policy will pay a policyholder</a:t>
            </a:r>
            <a:endParaRPr/>
          </a:p>
          <a:p>
            <a:pPr indent="-317500" lvl="1" marL="914400" rtl="0" algn="l">
              <a:lnSpc>
                <a:spcPct val="150000"/>
              </a:lnSpc>
              <a:spcBef>
                <a:spcPts val="0"/>
              </a:spcBef>
              <a:spcAft>
                <a:spcPts val="0"/>
              </a:spcAft>
              <a:buSzPts val="1400"/>
              <a:buChar char="○"/>
            </a:pPr>
            <a:r>
              <a:rPr b="1" lang="en"/>
              <a:t>Exclusions: </a:t>
            </a:r>
            <a:r>
              <a:rPr lang="en"/>
              <a:t>Clauses and conditions that are not covered by the policy</a:t>
            </a:r>
            <a:endParaRPr/>
          </a:p>
          <a:p>
            <a:pPr indent="-342900" lvl="0" marL="457200" rtl="0" algn="l">
              <a:lnSpc>
                <a:spcPct val="150000"/>
              </a:lnSpc>
              <a:spcBef>
                <a:spcPts val="0"/>
              </a:spcBef>
              <a:spcAft>
                <a:spcPts val="0"/>
              </a:spcAft>
              <a:buSzPts val="1800"/>
              <a:buChar char="●"/>
            </a:pPr>
            <a:r>
              <a:rPr b="1" lang="en"/>
              <a:t>Underwriting</a:t>
            </a:r>
            <a:r>
              <a:rPr lang="en"/>
              <a:t>: The process of creating a policy </a:t>
            </a:r>
            <a:endParaRPr/>
          </a:p>
        </p:txBody>
      </p:sp>
      <p:sp>
        <p:nvSpPr>
          <p:cNvPr id="141" name="Google Shape;141;p23"/>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42" name="Google Shape;142;p23"/>
          <p:cNvSpPr/>
          <p:nvPr/>
        </p:nvSpPr>
        <p:spPr>
          <a:xfrm>
            <a:off x="335100" y="3709550"/>
            <a:ext cx="8463300" cy="764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3" name="Google Shape;143;p23"/>
          <p:cNvSpPr/>
          <p:nvPr/>
        </p:nvSpPr>
        <p:spPr>
          <a:xfrm>
            <a:off x="476700" y="986275"/>
            <a:ext cx="8463300" cy="24039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49" name="Google Shape;149;p24"/>
          <p:cNvSpPr txBox="1"/>
          <p:nvPr>
            <p:ph idx="1" type="body"/>
          </p:nvPr>
        </p:nvSpPr>
        <p:spPr>
          <a:xfrm>
            <a:off x="311700" y="1152475"/>
            <a:ext cx="87933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Insurer/Insurance company</a:t>
            </a:r>
            <a:r>
              <a:rPr lang="en"/>
              <a:t>: The party who sells insurance</a:t>
            </a:r>
            <a:endParaRPr/>
          </a:p>
          <a:p>
            <a:pPr indent="-342900" lvl="0" marL="457200" rtl="0" algn="l">
              <a:lnSpc>
                <a:spcPct val="150000"/>
              </a:lnSpc>
              <a:spcBef>
                <a:spcPts val="0"/>
              </a:spcBef>
              <a:spcAft>
                <a:spcPts val="0"/>
              </a:spcAft>
              <a:buSzPts val="1800"/>
              <a:buChar char="●"/>
            </a:pPr>
            <a:r>
              <a:rPr b="1" lang="en"/>
              <a:t>Insuree</a:t>
            </a:r>
            <a:r>
              <a:rPr lang="en"/>
              <a:t>/</a:t>
            </a:r>
            <a:r>
              <a:rPr b="1" lang="en"/>
              <a:t>insured/policyholder/claimant</a:t>
            </a:r>
            <a:r>
              <a:rPr lang="en"/>
              <a:t>: The party who buys insurance</a:t>
            </a:r>
            <a:endParaRPr/>
          </a:p>
          <a:p>
            <a:pPr indent="-342900" lvl="0" marL="457200" rtl="0" algn="l">
              <a:lnSpc>
                <a:spcPct val="150000"/>
              </a:lnSpc>
              <a:spcBef>
                <a:spcPts val="0"/>
              </a:spcBef>
              <a:spcAft>
                <a:spcPts val="0"/>
              </a:spcAft>
              <a:buSzPts val="1800"/>
              <a:buChar char="●"/>
            </a:pPr>
            <a:r>
              <a:rPr b="1" lang="en"/>
              <a:t>Policy: </a:t>
            </a:r>
            <a:r>
              <a:rPr lang="en"/>
              <a:t>A contract between insurer and insuree specifying terms of insurance</a:t>
            </a:r>
            <a:endParaRPr/>
          </a:p>
          <a:p>
            <a:pPr indent="-317500" lvl="1" marL="914400" rtl="0" algn="l">
              <a:lnSpc>
                <a:spcPct val="150000"/>
              </a:lnSpc>
              <a:spcBef>
                <a:spcPts val="0"/>
              </a:spcBef>
              <a:spcAft>
                <a:spcPts val="0"/>
              </a:spcAft>
              <a:buSzPts val="1400"/>
              <a:buChar char="○"/>
            </a:pPr>
            <a:r>
              <a:rPr b="1" lang="en"/>
              <a:t>Premium</a:t>
            </a:r>
            <a:r>
              <a:rPr lang="en"/>
              <a:t>: The amount paid monthly/annually to keep the policy active</a:t>
            </a:r>
            <a:endParaRPr/>
          </a:p>
          <a:p>
            <a:pPr indent="-317500" lvl="1" marL="914400" rtl="0" algn="l">
              <a:lnSpc>
                <a:spcPct val="150000"/>
              </a:lnSpc>
              <a:spcBef>
                <a:spcPts val="0"/>
              </a:spcBef>
              <a:spcAft>
                <a:spcPts val="0"/>
              </a:spcAft>
              <a:buSzPts val="1400"/>
              <a:buChar char="○"/>
            </a:pPr>
            <a:r>
              <a:rPr b="1" lang="en"/>
              <a:t>Retention</a:t>
            </a:r>
            <a:r>
              <a:rPr lang="en"/>
              <a:t>/</a:t>
            </a:r>
            <a:r>
              <a:rPr b="1" lang="en"/>
              <a:t>Deductible: </a:t>
            </a:r>
            <a:r>
              <a:rPr lang="en"/>
              <a:t>Amount that policyholder is liable for (even with policy)</a:t>
            </a:r>
            <a:endParaRPr/>
          </a:p>
          <a:p>
            <a:pPr indent="-317500" lvl="1" marL="914400" rtl="0" algn="l">
              <a:lnSpc>
                <a:spcPct val="150000"/>
              </a:lnSpc>
              <a:spcBef>
                <a:spcPts val="0"/>
              </a:spcBef>
              <a:spcAft>
                <a:spcPts val="0"/>
              </a:spcAft>
              <a:buSzPts val="1400"/>
              <a:buChar char="○"/>
            </a:pPr>
            <a:r>
              <a:rPr b="1" lang="en"/>
              <a:t>Limit: </a:t>
            </a:r>
            <a:r>
              <a:rPr lang="en"/>
              <a:t>Maximum amount a policy will pay a policyholder</a:t>
            </a:r>
            <a:endParaRPr/>
          </a:p>
          <a:p>
            <a:pPr indent="-317500" lvl="1" marL="914400" rtl="0" algn="l">
              <a:lnSpc>
                <a:spcPct val="150000"/>
              </a:lnSpc>
              <a:spcBef>
                <a:spcPts val="0"/>
              </a:spcBef>
              <a:spcAft>
                <a:spcPts val="0"/>
              </a:spcAft>
              <a:buSzPts val="1400"/>
              <a:buChar char="○"/>
            </a:pPr>
            <a:r>
              <a:rPr b="1" lang="en"/>
              <a:t>Exclusions: </a:t>
            </a:r>
            <a:r>
              <a:rPr lang="en"/>
              <a:t>Clauses and conditions that are not covered by the policy</a:t>
            </a:r>
            <a:endParaRPr/>
          </a:p>
          <a:p>
            <a:pPr indent="-342900" lvl="0" marL="457200" rtl="0" algn="l">
              <a:lnSpc>
                <a:spcPct val="150000"/>
              </a:lnSpc>
              <a:spcBef>
                <a:spcPts val="0"/>
              </a:spcBef>
              <a:spcAft>
                <a:spcPts val="0"/>
              </a:spcAft>
              <a:buSzPts val="1800"/>
              <a:buChar char="●"/>
            </a:pPr>
            <a:r>
              <a:rPr b="1" lang="en"/>
              <a:t>Underwriting</a:t>
            </a:r>
            <a:r>
              <a:rPr lang="en"/>
              <a:t>: The process of creating a policy </a:t>
            </a:r>
            <a:endParaRPr/>
          </a:p>
        </p:txBody>
      </p:sp>
      <p:sp>
        <p:nvSpPr>
          <p:cNvPr id="150" name="Google Shape;150;p24"/>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51" name="Google Shape;151;p24"/>
          <p:cNvSpPr/>
          <p:nvPr/>
        </p:nvSpPr>
        <p:spPr>
          <a:xfrm>
            <a:off x="476700" y="986275"/>
            <a:ext cx="8463300" cy="27156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57" name="Google Shape;157;p25"/>
          <p:cNvSpPr txBox="1"/>
          <p:nvPr>
            <p:ph idx="1" type="body"/>
          </p:nvPr>
        </p:nvSpPr>
        <p:spPr>
          <a:xfrm>
            <a:off x="311700" y="1152475"/>
            <a:ext cx="87321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Claim</a:t>
            </a:r>
            <a:r>
              <a:rPr lang="en"/>
              <a:t>: A request by an policyholder to receive compensation for a covered loss</a:t>
            </a:r>
            <a:endParaRPr b="1"/>
          </a:p>
          <a:p>
            <a:pPr indent="-317500" lvl="1" marL="914400" rtl="0" algn="l">
              <a:lnSpc>
                <a:spcPct val="150000"/>
              </a:lnSpc>
              <a:spcBef>
                <a:spcPts val="0"/>
              </a:spcBef>
              <a:spcAft>
                <a:spcPts val="0"/>
              </a:spcAft>
              <a:buSzPts val="1400"/>
              <a:buChar char="○"/>
            </a:pPr>
            <a:r>
              <a:rPr b="1" lang="en"/>
              <a:t>First-Party Losses</a:t>
            </a:r>
            <a:r>
              <a:rPr lang="en"/>
              <a:t>: Financial harms incurred by the policyholder</a:t>
            </a:r>
            <a:endParaRPr/>
          </a:p>
          <a:p>
            <a:pPr indent="-317500" lvl="1" marL="914400" rtl="0" algn="l">
              <a:lnSpc>
                <a:spcPct val="150000"/>
              </a:lnSpc>
              <a:spcBef>
                <a:spcPts val="0"/>
              </a:spcBef>
              <a:spcAft>
                <a:spcPts val="0"/>
              </a:spcAft>
              <a:buSzPts val="1400"/>
              <a:buChar char="○"/>
            </a:pPr>
            <a:r>
              <a:rPr b="1" lang="en"/>
              <a:t>Third-Party Losses</a:t>
            </a:r>
            <a:r>
              <a:rPr lang="en"/>
              <a:t>: Financial harms incurred parties other than policyholder</a:t>
            </a:r>
            <a:endParaRPr/>
          </a:p>
          <a:p>
            <a:pPr indent="-342900" lvl="0" marL="457200" rtl="0" algn="l">
              <a:lnSpc>
                <a:spcPct val="115000"/>
              </a:lnSpc>
              <a:spcBef>
                <a:spcPts val="0"/>
              </a:spcBef>
              <a:spcAft>
                <a:spcPts val="0"/>
              </a:spcAft>
              <a:buSzPts val="1800"/>
              <a:buChar char="●"/>
            </a:pPr>
            <a:r>
              <a:rPr b="1" lang="en"/>
              <a:t>Diversification: </a:t>
            </a:r>
            <a:r>
              <a:rPr lang="en"/>
              <a:t>A strategy for avoiding catastrophic losses by covering many different types of policyholders with independent probabilities of losses</a:t>
            </a:r>
            <a:endParaRPr/>
          </a:p>
        </p:txBody>
      </p:sp>
      <p:sp>
        <p:nvSpPr>
          <p:cNvPr id="158" name="Google Shape;158;p25"/>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59" name="Google Shape;159;p25"/>
          <p:cNvSpPr/>
          <p:nvPr/>
        </p:nvSpPr>
        <p:spPr>
          <a:xfrm>
            <a:off x="335100" y="1644350"/>
            <a:ext cx="8463300" cy="2829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0" name="Google Shape;160;p25"/>
          <p:cNvSpPr/>
          <p:nvPr/>
        </p:nvSpPr>
        <p:spPr>
          <a:xfrm>
            <a:off x="476700" y="986275"/>
            <a:ext cx="8463300" cy="2607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66" name="Google Shape;166;p26"/>
          <p:cNvSpPr txBox="1"/>
          <p:nvPr>
            <p:ph idx="1" type="body"/>
          </p:nvPr>
        </p:nvSpPr>
        <p:spPr>
          <a:xfrm>
            <a:off x="311700" y="1152475"/>
            <a:ext cx="87321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Claim</a:t>
            </a:r>
            <a:r>
              <a:rPr lang="en"/>
              <a:t>: A request by an policyholder to receive compensation for a covered loss</a:t>
            </a:r>
            <a:endParaRPr b="1"/>
          </a:p>
          <a:p>
            <a:pPr indent="-317500" lvl="1" marL="914400" rtl="0" algn="l">
              <a:lnSpc>
                <a:spcPct val="150000"/>
              </a:lnSpc>
              <a:spcBef>
                <a:spcPts val="0"/>
              </a:spcBef>
              <a:spcAft>
                <a:spcPts val="0"/>
              </a:spcAft>
              <a:buSzPts val="1400"/>
              <a:buChar char="○"/>
            </a:pPr>
            <a:r>
              <a:rPr b="1" lang="en"/>
              <a:t>First-Party Losses</a:t>
            </a:r>
            <a:r>
              <a:rPr lang="en"/>
              <a:t>: Financial harms incurred by the policyholder</a:t>
            </a:r>
            <a:endParaRPr/>
          </a:p>
          <a:p>
            <a:pPr indent="-317500" lvl="1" marL="914400" rtl="0" algn="l">
              <a:lnSpc>
                <a:spcPct val="150000"/>
              </a:lnSpc>
              <a:spcBef>
                <a:spcPts val="0"/>
              </a:spcBef>
              <a:spcAft>
                <a:spcPts val="0"/>
              </a:spcAft>
              <a:buSzPts val="1400"/>
              <a:buChar char="○"/>
            </a:pPr>
            <a:r>
              <a:rPr b="1" lang="en"/>
              <a:t>Third-Party Losses</a:t>
            </a:r>
            <a:r>
              <a:rPr lang="en"/>
              <a:t>: Financial harms incurred parties other than policyholder</a:t>
            </a:r>
            <a:endParaRPr/>
          </a:p>
          <a:p>
            <a:pPr indent="-342900" lvl="0" marL="457200" rtl="0" algn="l">
              <a:lnSpc>
                <a:spcPct val="115000"/>
              </a:lnSpc>
              <a:spcBef>
                <a:spcPts val="0"/>
              </a:spcBef>
              <a:spcAft>
                <a:spcPts val="0"/>
              </a:spcAft>
              <a:buSzPts val="1800"/>
              <a:buChar char="●"/>
            </a:pPr>
            <a:r>
              <a:rPr b="1" lang="en"/>
              <a:t>Diversification: </a:t>
            </a:r>
            <a:r>
              <a:rPr lang="en"/>
              <a:t>A strategy for avoiding catastrophic losses by covering many different types of policyholders with independent probabilities of losses</a:t>
            </a:r>
            <a:endParaRPr/>
          </a:p>
        </p:txBody>
      </p:sp>
      <p:sp>
        <p:nvSpPr>
          <p:cNvPr id="167" name="Google Shape;167;p26"/>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68" name="Google Shape;168;p26"/>
          <p:cNvSpPr/>
          <p:nvPr/>
        </p:nvSpPr>
        <p:spPr>
          <a:xfrm>
            <a:off x="335100" y="1932700"/>
            <a:ext cx="8463300" cy="2541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9" name="Google Shape;169;p26"/>
          <p:cNvSpPr/>
          <p:nvPr/>
        </p:nvSpPr>
        <p:spPr>
          <a:xfrm>
            <a:off x="476700" y="986275"/>
            <a:ext cx="8463300" cy="6192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75" name="Google Shape;175;p27"/>
          <p:cNvSpPr txBox="1"/>
          <p:nvPr>
            <p:ph idx="1" type="body"/>
          </p:nvPr>
        </p:nvSpPr>
        <p:spPr>
          <a:xfrm>
            <a:off x="311700" y="1152475"/>
            <a:ext cx="87321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Claim</a:t>
            </a:r>
            <a:r>
              <a:rPr lang="en"/>
              <a:t>: A request by an policyholder to receive compensation for a covered loss</a:t>
            </a:r>
            <a:endParaRPr b="1"/>
          </a:p>
          <a:p>
            <a:pPr indent="-317500" lvl="1" marL="914400" rtl="0" algn="l">
              <a:lnSpc>
                <a:spcPct val="150000"/>
              </a:lnSpc>
              <a:spcBef>
                <a:spcPts val="0"/>
              </a:spcBef>
              <a:spcAft>
                <a:spcPts val="0"/>
              </a:spcAft>
              <a:buSzPts val="1400"/>
              <a:buChar char="○"/>
            </a:pPr>
            <a:r>
              <a:rPr b="1" lang="en"/>
              <a:t>First-Party Losses</a:t>
            </a:r>
            <a:r>
              <a:rPr lang="en"/>
              <a:t>: Financial harms incurred by the policyholder</a:t>
            </a:r>
            <a:endParaRPr/>
          </a:p>
          <a:p>
            <a:pPr indent="-317500" lvl="1" marL="914400" rtl="0" algn="l">
              <a:lnSpc>
                <a:spcPct val="150000"/>
              </a:lnSpc>
              <a:spcBef>
                <a:spcPts val="0"/>
              </a:spcBef>
              <a:spcAft>
                <a:spcPts val="0"/>
              </a:spcAft>
              <a:buSzPts val="1400"/>
              <a:buChar char="○"/>
            </a:pPr>
            <a:r>
              <a:rPr b="1" lang="en"/>
              <a:t>Third-Party Losses</a:t>
            </a:r>
            <a:r>
              <a:rPr lang="en"/>
              <a:t>: Financial harms incurred parties other than policyholder</a:t>
            </a:r>
            <a:endParaRPr/>
          </a:p>
          <a:p>
            <a:pPr indent="-342900" lvl="0" marL="457200" rtl="0" algn="l">
              <a:lnSpc>
                <a:spcPct val="115000"/>
              </a:lnSpc>
              <a:spcBef>
                <a:spcPts val="0"/>
              </a:spcBef>
              <a:spcAft>
                <a:spcPts val="0"/>
              </a:spcAft>
              <a:buSzPts val="1800"/>
              <a:buChar char="●"/>
            </a:pPr>
            <a:r>
              <a:rPr b="1" lang="en"/>
              <a:t>Diversification: </a:t>
            </a:r>
            <a:r>
              <a:rPr lang="en"/>
              <a:t>A strategy for avoiding catastrophic losses by covering many different types of policyholders with independent probabilities of losses</a:t>
            </a:r>
            <a:endParaRPr/>
          </a:p>
        </p:txBody>
      </p:sp>
      <p:sp>
        <p:nvSpPr>
          <p:cNvPr id="176" name="Google Shape;176;p27"/>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77" name="Google Shape;177;p27"/>
          <p:cNvSpPr/>
          <p:nvPr/>
        </p:nvSpPr>
        <p:spPr>
          <a:xfrm>
            <a:off x="335100" y="2255650"/>
            <a:ext cx="8463300" cy="221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8" name="Google Shape;178;p27"/>
          <p:cNvSpPr/>
          <p:nvPr/>
        </p:nvSpPr>
        <p:spPr>
          <a:xfrm>
            <a:off x="476700" y="986275"/>
            <a:ext cx="8463300" cy="9231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84" name="Google Shape;184;p28"/>
          <p:cNvSpPr txBox="1"/>
          <p:nvPr>
            <p:ph idx="1" type="body"/>
          </p:nvPr>
        </p:nvSpPr>
        <p:spPr>
          <a:xfrm>
            <a:off x="311700" y="1152475"/>
            <a:ext cx="87321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Claim</a:t>
            </a:r>
            <a:r>
              <a:rPr lang="en"/>
              <a:t>: A request by an policyholder to receive compensation for a covered loss</a:t>
            </a:r>
            <a:endParaRPr b="1"/>
          </a:p>
          <a:p>
            <a:pPr indent="-317500" lvl="1" marL="914400" rtl="0" algn="l">
              <a:lnSpc>
                <a:spcPct val="150000"/>
              </a:lnSpc>
              <a:spcBef>
                <a:spcPts val="0"/>
              </a:spcBef>
              <a:spcAft>
                <a:spcPts val="0"/>
              </a:spcAft>
              <a:buSzPts val="1400"/>
              <a:buChar char="○"/>
            </a:pPr>
            <a:r>
              <a:rPr b="1" lang="en"/>
              <a:t>First-Party Losses</a:t>
            </a:r>
            <a:r>
              <a:rPr lang="en"/>
              <a:t>: Financial harms incurred by the policyholder</a:t>
            </a:r>
            <a:endParaRPr/>
          </a:p>
          <a:p>
            <a:pPr indent="-317500" lvl="1" marL="914400" rtl="0" algn="l">
              <a:lnSpc>
                <a:spcPct val="150000"/>
              </a:lnSpc>
              <a:spcBef>
                <a:spcPts val="0"/>
              </a:spcBef>
              <a:spcAft>
                <a:spcPts val="0"/>
              </a:spcAft>
              <a:buSzPts val="1400"/>
              <a:buChar char="○"/>
            </a:pPr>
            <a:r>
              <a:rPr b="1" lang="en"/>
              <a:t>Third-Party Losses</a:t>
            </a:r>
            <a:r>
              <a:rPr lang="en"/>
              <a:t>: Financial harms incurred parties other than policyholder</a:t>
            </a:r>
            <a:endParaRPr/>
          </a:p>
          <a:p>
            <a:pPr indent="-342900" lvl="0" marL="457200" rtl="0" algn="l">
              <a:lnSpc>
                <a:spcPct val="115000"/>
              </a:lnSpc>
              <a:spcBef>
                <a:spcPts val="0"/>
              </a:spcBef>
              <a:spcAft>
                <a:spcPts val="0"/>
              </a:spcAft>
              <a:buSzPts val="1800"/>
              <a:buChar char="●"/>
            </a:pPr>
            <a:r>
              <a:rPr b="1" lang="en"/>
              <a:t>Diversification: </a:t>
            </a:r>
            <a:r>
              <a:rPr lang="en"/>
              <a:t>A strategy for avoiding catastrophic losses by covering many different types of policyholders with independent probabilities of losses</a:t>
            </a:r>
            <a:endParaRPr/>
          </a:p>
        </p:txBody>
      </p:sp>
      <p:sp>
        <p:nvSpPr>
          <p:cNvPr id="185" name="Google Shape;185;p28"/>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86" name="Google Shape;186;p28"/>
          <p:cNvSpPr/>
          <p:nvPr/>
        </p:nvSpPr>
        <p:spPr>
          <a:xfrm>
            <a:off x="476700" y="986275"/>
            <a:ext cx="8463300" cy="13128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are some of the challenges facing cyber insurance?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are some of the challenges facing cyber insurance?</a:t>
            </a:r>
            <a:endParaRPr/>
          </a:p>
        </p:txBody>
      </p:sp>
      <p:sp>
        <p:nvSpPr>
          <p:cNvPr id="197" name="Google Shape;197;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AutoNum type="arabicPeriod"/>
            </a:pPr>
            <a:r>
              <a:rPr lang="en"/>
              <a:t>Asymmetric information leads to adverse selection</a:t>
            </a:r>
            <a:endParaRPr/>
          </a:p>
          <a:p>
            <a:pPr indent="-342900" lvl="0" marL="457200" rtl="0" algn="l">
              <a:lnSpc>
                <a:spcPct val="150000"/>
              </a:lnSpc>
              <a:spcBef>
                <a:spcPts val="0"/>
              </a:spcBef>
              <a:spcAft>
                <a:spcPts val="0"/>
              </a:spcAft>
              <a:buSzPts val="1800"/>
              <a:buAutoNum type="arabicPeriod"/>
            </a:pPr>
            <a:r>
              <a:rPr lang="en"/>
              <a:t>Risk estimation is difficult due to interdependent nature of tech</a:t>
            </a:r>
            <a:endParaRPr/>
          </a:p>
          <a:p>
            <a:pPr indent="-342900" lvl="0" marL="457200" rtl="0" algn="l">
              <a:lnSpc>
                <a:spcPct val="115000"/>
              </a:lnSpc>
              <a:spcBef>
                <a:spcPts val="0"/>
              </a:spcBef>
              <a:spcAft>
                <a:spcPts val="0"/>
              </a:spcAft>
              <a:buSzPts val="1800"/>
              <a:buAutoNum type="arabicPeriod"/>
            </a:pPr>
            <a:r>
              <a:rPr lang="en"/>
              <a:t>Not enough actuarial information to accurately price risk</a:t>
            </a:r>
            <a:endParaRPr/>
          </a:p>
          <a:p>
            <a:pPr indent="-317500" lvl="1" marL="914400" rtl="0" algn="l">
              <a:lnSpc>
                <a:spcPct val="115000"/>
              </a:lnSpc>
              <a:spcBef>
                <a:spcPts val="0"/>
              </a:spcBef>
              <a:spcAft>
                <a:spcPts val="0"/>
              </a:spcAft>
              <a:buSzPts val="1400"/>
              <a:buAutoNum type="alphaLcPeriod"/>
            </a:pPr>
            <a:r>
              <a:rPr lang="en"/>
              <a:t>Many incidents go unreported to save reputation</a:t>
            </a:r>
            <a:endParaRPr/>
          </a:p>
          <a:p>
            <a:pPr indent="-317500" lvl="1" marL="914400" rtl="0" algn="l">
              <a:lnSpc>
                <a:spcPct val="150000"/>
              </a:lnSpc>
              <a:spcBef>
                <a:spcPts val="0"/>
              </a:spcBef>
              <a:spcAft>
                <a:spcPts val="0"/>
              </a:spcAft>
              <a:buSzPts val="1400"/>
              <a:buAutoNum type="alphaLcPeriod"/>
            </a:pPr>
            <a:r>
              <a:rPr lang="en"/>
              <a:t>Threats are constantly adapting and evolving</a:t>
            </a:r>
            <a:endParaRPr/>
          </a:p>
          <a:p>
            <a:pPr indent="-342900" lvl="0" marL="457200" rtl="0" algn="l">
              <a:lnSpc>
                <a:spcPct val="150000"/>
              </a:lnSpc>
              <a:spcBef>
                <a:spcPts val="0"/>
              </a:spcBef>
              <a:spcAft>
                <a:spcPts val="0"/>
              </a:spcAft>
              <a:buSzPts val="1800"/>
              <a:buAutoNum type="arabicPeriod"/>
            </a:pPr>
            <a:r>
              <a:rPr lang="en"/>
              <a:t>Tech monocultures prevent diversification</a:t>
            </a:r>
            <a:endParaRPr/>
          </a:p>
          <a:p>
            <a:pPr indent="-342900" lvl="0" marL="457200" rtl="0" algn="l">
              <a:lnSpc>
                <a:spcPct val="150000"/>
              </a:lnSpc>
              <a:spcBef>
                <a:spcPts val="0"/>
              </a:spcBef>
              <a:spcAft>
                <a:spcPts val="0"/>
              </a:spcAft>
              <a:buSzPts val="1800"/>
              <a:buAutoNum type="arabicPeriod"/>
            </a:pPr>
            <a:r>
              <a:rPr lang="en"/>
              <a:t>Market lacks reinsurers </a:t>
            </a:r>
            <a:endParaRPr/>
          </a:p>
          <a:p>
            <a:pPr indent="-342900" lvl="0" marL="457200" rtl="0" algn="l">
              <a:lnSpc>
                <a:spcPct val="150000"/>
              </a:lnSpc>
              <a:spcBef>
                <a:spcPts val="0"/>
              </a:spcBef>
              <a:spcAft>
                <a:spcPts val="0"/>
              </a:spcAft>
              <a:buSzPts val="1800"/>
              <a:buAutoNum type="arabicPeriod"/>
            </a:pPr>
            <a:r>
              <a:rPr lang="en"/>
              <a:t>Post-binding phase drives up costs</a:t>
            </a:r>
            <a:endParaRPr/>
          </a:p>
          <a:p>
            <a:pPr indent="-342900" lvl="0" marL="457200" rtl="0" algn="l">
              <a:lnSpc>
                <a:spcPct val="150000"/>
              </a:lnSpc>
              <a:spcBef>
                <a:spcPts val="0"/>
              </a:spcBef>
              <a:spcAft>
                <a:spcPts val="0"/>
              </a:spcAft>
              <a:buSzPts val="1800"/>
              <a:buAutoNum type="arabicPeriod"/>
            </a:pPr>
            <a:r>
              <a:rPr lang="en"/>
              <a:t>Harms can be intangible and hard to precisely quantify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1"/>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03" name="Google Shape;203;p31"/>
          <p:cNvPicPr preferRelativeResize="0"/>
          <p:nvPr/>
        </p:nvPicPr>
        <p:blipFill>
          <a:blip r:embed="rId3">
            <a:alphaModFix/>
          </a:blip>
          <a:stretch>
            <a:fillRect/>
          </a:stretch>
        </p:blipFill>
        <p:spPr>
          <a:xfrm>
            <a:off x="2618838" y="152400"/>
            <a:ext cx="3906328" cy="4838703"/>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220"/>
              <a:t>Why are we talking about insurance in a computer science class?</a:t>
            </a:r>
            <a:endParaRPr sz="2220"/>
          </a:p>
        </p:txBody>
      </p:sp>
      <p:sp>
        <p:nvSpPr>
          <p:cNvPr id="69" name="Google Shape;69;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Accounts for billions of dollars of security spending</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Insurers see an aggregate </a:t>
            </a:r>
            <a:r>
              <a:rPr lang="en"/>
              <a:t>picture of risk and are financially motivated to estimate it correctly (in theory)</a:t>
            </a:r>
            <a:endParaRPr/>
          </a:p>
          <a:p>
            <a:pPr indent="-317500" lvl="1" marL="914400" rtl="0" algn="l">
              <a:spcBef>
                <a:spcPts val="0"/>
              </a:spcBef>
              <a:spcAft>
                <a:spcPts val="0"/>
              </a:spcAft>
              <a:buSzPts val="1400"/>
              <a:buChar char="○"/>
            </a:pPr>
            <a:r>
              <a:rPr lang="en"/>
              <a:t>Insurers are in a position to tell us which security investments are worth making (in theory)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much is spent on cyber insurance each year?</a:t>
            </a:r>
            <a:endParaRPr/>
          </a:p>
        </p:txBody>
      </p:sp>
      <p:sp>
        <p:nvSpPr>
          <p:cNvPr id="209" name="Google Shape;209;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$1M</a:t>
            </a:r>
            <a:endParaRPr/>
          </a:p>
          <a:p>
            <a:pPr indent="-342900" lvl="0" marL="457200" rtl="0" algn="l">
              <a:spcBef>
                <a:spcPts val="0"/>
              </a:spcBef>
              <a:spcAft>
                <a:spcPts val="0"/>
              </a:spcAft>
              <a:buSzPts val="1800"/>
              <a:buAutoNum type="alphaUcPeriod"/>
            </a:pPr>
            <a:r>
              <a:rPr lang="en"/>
              <a:t>$10M</a:t>
            </a:r>
            <a:endParaRPr/>
          </a:p>
          <a:p>
            <a:pPr indent="-342900" lvl="0" marL="457200" rtl="0" algn="l">
              <a:spcBef>
                <a:spcPts val="0"/>
              </a:spcBef>
              <a:spcAft>
                <a:spcPts val="0"/>
              </a:spcAft>
              <a:buSzPts val="1800"/>
              <a:buAutoNum type="alphaUcPeriod"/>
            </a:pPr>
            <a:r>
              <a:rPr lang="en"/>
              <a:t>$100M</a:t>
            </a:r>
            <a:endParaRPr/>
          </a:p>
          <a:p>
            <a:pPr indent="-342900" lvl="0" marL="457200" rtl="0" algn="l">
              <a:spcBef>
                <a:spcPts val="0"/>
              </a:spcBef>
              <a:spcAft>
                <a:spcPts val="0"/>
              </a:spcAft>
              <a:buSzPts val="1800"/>
              <a:buAutoNum type="alphaUcPeriod"/>
            </a:pPr>
            <a:r>
              <a:rPr lang="en"/>
              <a:t>$1B</a:t>
            </a:r>
            <a:endParaRPr/>
          </a:p>
          <a:p>
            <a:pPr indent="-342900" lvl="0" marL="457200" rtl="0" algn="l">
              <a:spcBef>
                <a:spcPts val="0"/>
              </a:spcBef>
              <a:spcAft>
                <a:spcPts val="0"/>
              </a:spcAft>
              <a:buSzPts val="1800"/>
              <a:buAutoNum type="alphaUcPeriod"/>
            </a:pPr>
            <a:r>
              <a:rPr lang="en"/>
              <a:t>$10B</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much is spent on cyber insurance each year?</a:t>
            </a:r>
            <a:endParaRPr/>
          </a:p>
        </p:txBody>
      </p:sp>
      <p:sp>
        <p:nvSpPr>
          <p:cNvPr id="215" name="Google Shape;215;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$1M</a:t>
            </a:r>
            <a:endParaRPr/>
          </a:p>
          <a:p>
            <a:pPr indent="-342900" lvl="0" marL="457200" rtl="0" algn="l">
              <a:spcBef>
                <a:spcPts val="0"/>
              </a:spcBef>
              <a:spcAft>
                <a:spcPts val="0"/>
              </a:spcAft>
              <a:buSzPts val="1800"/>
              <a:buAutoNum type="alphaUcPeriod"/>
            </a:pPr>
            <a:r>
              <a:rPr lang="en"/>
              <a:t>$10M</a:t>
            </a:r>
            <a:endParaRPr/>
          </a:p>
          <a:p>
            <a:pPr indent="-342900" lvl="0" marL="457200" rtl="0" algn="l">
              <a:spcBef>
                <a:spcPts val="0"/>
              </a:spcBef>
              <a:spcAft>
                <a:spcPts val="0"/>
              </a:spcAft>
              <a:buSzPts val="1800"/>
              <a:buAutoNum type="alphaUcPeriod"/>
            </a:pPr>
            <a:r>
              <a:rPr lang="en"/>
              <a:t>$100M</a:t>
            </a:r>
            <a:endParaRPr/>
          </a:p>
          <a:p>
            <a:pPr indent="-342900" lvl="0" marL="457200" rtl="0" algn="l">
              <a:spcBef>
                <a:spcPts val="0"/>
              </a:spcBef>
              <a:spcAft>
                <a:spcPts val="0"/>
              </a:spcAft>
              <a:buSzPts val="1800"/>
              <a:buAutoNum type="alphaUcPeriod"/>
            </a:pPr>
            <a:r>
              <a:rPr lang="en"/>
              <a:t>$1B</a:t>
            </a:r>
            <a:endParaRPr/>
          </a:p>
          <a:p>
            <a:pPr indent="-342900" lvl="0" marL="457200" rtl="0" algn="l">
              <a:spcBef>
                <a:spcPts val="0"/>
              </a:spcBef>
              <a:spcAft>
                <a:spcPts val="0"/>
              </a:spcAft>
              <a:buSzPts val="1800"/>
              <a:buAutoNum type="alphaUcPeriod"/>
            </a:pPr>
            <a:r>
              <a:rPr lang="en"/>
              <a:t>$10B</a:t>
            </a:r>
            <a:endParaRPr/>
          </a:p>
        </p:txBody>
      </p:sp>
      <p:sp>
        <p:nvSpPr>
          <p:cNvPr id="216" name="Google Shape;216;p33"/>
          <p:cNvSpPr/>
          <p:nvPr/>
        </p:nvSpPr>
        <p:spPr>
          <a:xfrm>
            <a:off x="256875" y="2476900"/>
            <a:ext cx="1355400" cy="355200"/>
          </a:xfrm>
          <a:prstGeom prst="roundRect">
            <a:avLst>
              <a:gd fmla="val 5000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4"/>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22" name="Google Shape;222;p34"/>
          <p:cNvPicPr preferRelativeResize="0"/>
          <p:nvPr/>
        </p:nvPicPr>
        <p:blipFill rotWithShape="1">
          <a:blip r:embed="rId3">
            <a:alphaModFix/>
          </a:blip>
          <a:srcRect b="3218" l="10773" r="7547" t="7375"/>
          <a:stretch/>
        </p:blipFill>
        <p:spPr>
          <a:xfrm>
            <a:off x="1472275" y="509175"/>
            <a:ext cx="6453575" cy="43258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5"/>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28" name="Google Shape;228;p35"/>
          <p:cNvPicPr preferRelativeResize="0"/>
          <p:nvPr/>
        </p:nvPicPr>
        <p:blipFill rotWithShape="1">
          <a:blip r:embed="rId3">
            <a:alphaModFix/>
          </a:blip>
          <a:srcRect b="3218" l="10773" r="7547" t="7375"/>
          <a:stretch/>
        </p:blipFill>
        <p:spPr>
          <a:xfrm>
            <a:off x="1472275" y="509175"/>
            <a:ext cx="6453575" cy="4325825"/>
          </a:xfrm>
          <a:prstGeom prst="rect">
            <a:avLst/>
          </a:prstGeom>
          <a:noFill/>
          <a:ln>
            <a:noFill/>
          </a:ln>
          <a:effectLst>
            <a:outerShdw blurRad="57150" rotWithShape="0" algn="bl" dir="5400000" dist="19050">
              <a:srgbClr val="000000">
                <a:alpha val="50000"/>
              </a:srgbClr>
            </a:outerShdw>
          </a:effectLst>
        </p:spPr>
      </p:pic>
      <p:cxnSp>
        <p:nvCxnSpPr>
          <p:cNvPr id="229" name="Google Shape;229;p35"/>
          <p:cNvCxnSpPr/>
          <p:nvPr/>
        </p:nvCxnSpPr>
        <p:spPr>
          <a:xfrm flipH="1" rot="10800000">
            <a:off x="2643900" y="825200"/>
            <a:ext cx="2017200" cy="25200"/>
          </a:xfrm>
          <a:prstGeom prst="straightConnector1">
            <a:avLst/>
          </a:prstGeom>
          <a:noFill/>
          <a:ln cap="flat" cmpd="sng" w="38100">
            <a:solidFill>
              <a:srgbClr val="FF0000"/>
            </a:solidFill>
            <a:prstDash val="solid"/>
            <a:round/>
            <a:headEnd len="med" w="med" type="none"/>
            <a:tailEnd len="med" w="med" type="none"/>
          </a:ln>
        </p:spPr>
      </p:cxnSp>
      <p:sp>
        <p:nvSpPr>
          <p:cNvPr id="230" name="Google Shape;230;p35"/>
          <p:cNvSpPr txBox="1"/>
          <p:nvPr/>
        </p:nvSpPr>
        <p:spPr>
          <a:xfrm>
            <a:off x="2776275" y="850400"/>
            <a:ext cx="422400" cy="47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0000"/>
                </a:solidFill>
              </a:rPr>
              <a:t>?</a:t>
            </a:r>
            <a:endParaRPr b="1" sz="2400">
              <a:solidFill>
                <a:srgbClr val="FF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6"/>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36" name="Google Shape;236;p36"/>
          <p:cNvPicPr preferRelativeResize="0"/>
          <p:nvPr/>
        </p:nvPicPr>
        <p:blipFill rotWithShape="1">
          <a:blip r:embed="rId3">
            <a:alphaModFix/>
          </a:blip>
          <a:srcRect b="3218" l="10773" r="7547" t="7375"/>
          <a:stretch/>
        </p:blipFill>
        <p:spPr>
          <a:xfrm>
            <a:off x="1472275" y="509175"/>
            <a:ext cx="6453575" cy="4325825"/>
          </a:xfrm>
          <a:prstGeom prst="rect">
            <a:avLst/>
          </a:prstGeom>
          <a:noFill/>
          <a:ln>
            <a:noFill/>
          </a:ln>
          <a:effectLst>
            <a:outerShdw blurRad="57150" rotWithShape="0" algn="bl" dir="5400000" dist="19050">
              <a:srgbClr val="000000">
                <a:alpha val="50000"/>
              </a:srgbClr>
            </a:outerShdw>
          </a:effectLst>
        </p:spPr>
      </p:pic>
      <p:cxnSp>
        <p:nvCxnSpPr>
          <p:cNvPr id="237" name="Google Shape;237;p36"/>
          <p:cNvCxnSpPr/>
          <p:nvPr/>
        </p:nvCxnSpPr>
        <p:spPr>
          <a:xfrm flipH="1" rot="10800000">
            <a:off x="3767075" y="1074200"/>
            <a:ext cx="2017200" cy="25200"/>
          </a:xfrm>
          <a:prstGeom prst="straightConnector1">
            <a:avLst/>
          </a:prstGeom>
          <a:noFill/>
          <a:ln cap="flat" cmpd="sng" w="38100">
            <a:solidFill>
              <a:srgbClr val="FF0000"/>
            </a:solidFill>
            <a:prstDash val="solid"/>
            <a:round/>
            <a:headEnd len="med" w="med" type="none"/>
            <a:tailEnd len="med" w="med" type="none"/>
          </a:ln>
        </p:spPr>
      </p:cxnSp>
      <p:sp>
        <p:nvSpPr>
          <p:cNvPr id="238" name="Google Shape;238;p36"/>
          <p:cNvSpPr txBox="1"/>
          <p:nvPr/>
        </p:nvSpPr>
        <p:spPr>
          <a:xfrm>
            <a:off x="5896250" y="761275"/>
            <a:ext cx="422400" cy="47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0000"/>
                </a:solidFill>
              </a:rPr>
              <a:t>?</a:t>
            </a:r>
            <a:endParaRPr b="1" sz="2400">
              <a:solidFill>
                <a:srgbClr val="FF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7"/>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44" name="Google Shape;244;p37"/>
          <p:cNvPicPr preferRelativeResize="0"/>
          <p:nvPr/>
        </p:nvPicPr>
        <p:blipFill rotWithShape="1">
          <a:blip r:embed="rId3">
            <a:alphaModFix/>
          </a:blip>
          <a:srcRect b="3218" l="10773" r="7547" t="7375"/>
          <a:stretch/>
        </p:blipFill>
        <p:spPr>
          <a:xfrm>
            <a:off x="1472275" y="509175"/>
            <a:ext cx="6453575" cy="43258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8"/>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50" name="Google Shape;250;p38"/>
          <p:cNvPicPr preferRelativeResize="0"/>
          <p:nvPr/>
        </p:nvPicPr>
        <p:blipFill>
          <a:blip r:embed="rId3">
            <a:alphaModFix/>
          </a:blip>
          <a:stretch>
            <a:fillRect/>
          </a:stretch>
        </p:blipFill>
        <p:spPr>
          <a:xfrm>
            <a:off x="447013" y="152400"/>
            <a:ext cx="8249984" cy="48387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9"/>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56" name="Google Shape;256;p39"/>
          <p:cNvPicPr preferRelativeResize="0"/>
          <p:nvPr/>
        </p:nvPicPr>
        <p:blipFill>
          <a:blip r:embed="rId3">
            <a:alphaModFix/>
          </a:blip>
          <a:stretch>
            <a:fillRect/>
          </a:stretch>
        </p:blipFill>
        <p:spPr>
          <a:xfrm>
            <a:off x="1425550" y="186538"/>
            <a:ext cx="6292899" cy="477042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0"/>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62" name="Google Shape;262;p40"/>
          <p:cNvPicPr preferRelativeResize="0"/>
          <p:nvPr/>
        </p:nvPicPr>
        <p:blipFill>
          <a:blip r:embed="rId3">
            <a:alphaModFix/>
          </a:blip>
          <a:stretch>
            <a:fillRect/>
          </a:stretch>
        </p:blipFill>
        <p:spPr>
          <a:xfrm>
            <a:off x="152400" y="833475"/>
            <a:ext cx="8839204" cy="3476550"/>
          </a:xfrm>
          <a:prstGeom prst="rect">
            <a:avLst/>
          </a:prstGeom>
          <a:noFill/>
          <a:ln>
            <a:noFill/>
          </a:ln>
          <a:effectLst>
            <a:outerShdw blurRad="57150" rotWithShape="0" algn="bl" dir="5400000" dist="19050">
              <a:srgbClr val="000000">
                <a:alpha val="50000"/>
              </a:srgbClr>
            </a:outerShdw>
          </a:effectLst>
        </p:spPr>
      </p:pic>
      <p:cxnSp>
        <p:nvCxnSpPr>
          <p:cNvPr id="263" name="Google Shape;263;p40"/>
          <p:cNvCxnSpPr/>
          <p:nvPr/>
        </p:nvCxnSpPr>
        <p:spPr>
          <a:xfrm flipH="1" rot="10800000">
            <a:off x="2694000" y="2353875"/>
            <a:ext cx="5851500" cy="16200"/>
          </a:xfrm>
          <a:prstGeom prst="straightConnector1">
            <a:avLst/>
          </a:prstGeom>
          <a:noFill/>
          <a:ln cap="flat" cmpd="sng" w="38100">
            <a:solidFill>
              <a:srgbClr val="FF0000"/>
            </a:solidFill>
            <a:prstDash val="solid"/>
            <a:round/>
            <a:headEnd len="med" w="med" type="none"/>
            <a:tailEnd len="med" w="med" type="none"/>
          </a:ln>
        </p:spPr>
      </p:cxnSp>
      <p:cxnSp>
        <p:nvCxnSpPr>
          <p:cNvPr id="264" name="Google Shape;264;p40"/>
          <p:cNvCxnSpPr/>
          <p:nvPr/>
        </p:nvCxnSpPr>
        <p:spPr>
          <a:xfrm flipH="1" rot="10800000">
            <a:off x="458350" y="2579250"/>
            <a:ext cx="1783200" cy="600"/>
          </a:xfrm>
          <a:prstGeom prst="straightConnector1">
            <a:avLst/>
          </a:prstGeom>
          <a:noFill/>
          <a:ln cap="flat" cmpd="sng" w="38100">
            <a:solidFill>
              <a:srgbClr val="FF0000"/>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1"/>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70" name="Google Shape;270;p41"/>
          <p:cNvPicPr preferRelativeResize="0"/>
          <p:nvPr/>
        </p:nvPicPr>
        <p:blipFill>
          <a:blip r:embed="rId3">
            <a:alphaModFix/>
          </a:blip>
          <a:stretch>
            <a:fillRect/>
          </a:stretch>
        </p:blipFill>
        <p:spPr>
          <a:xfrm>
            <a:off x="2694625" y="147650"/>
            <a:ext cx="3754751" cy="4848199"/>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75" name="Google Shape;75;p15"/>
          <p:cNvPicPr preferRelativeResize="0"/>
          <p:nvPr/>
        </p:nvPicPr>
        <p:blipFill>
          <a:blip r:embed="rId3">
            <a:alphaModFix/>
          </a:blip>
          <a:stretch>
            <a:fillRect/>
          </a:stretch>
        </p:blipFill>
        <p:spPr>
          <a:xfrm>
            <a:off x="2693263" y="152400"/>
            <a:ext cx="3757483" cy="483869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was the data acquired?</a:t>
            </a:r>
            <a:endParaRPr/>
          </a:p>
        </p:txBody>
      </p:sp>
      <p:sp>
        <p:nvSpPr>
          <p:cNvPr id="276" name="Google Shape;276;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Publicly available records</a:t>
            </a:r>
            <a:endParaRPr/>
          </a:p>
          <a:p>
            <a:pPr indent="-342900" lvl="0" marL="457200" rtl="0" algn="l">
              <a:spcBef>
                <a:spcPts val="0"/>
              </a:spcBef>
              <a:spcAft>
                <a:spcPts val="0"/>
              </a:spcAft>
              <a:buSzPts val="1800"/>
              <a:buAutoNum type="alphaUcPeriod"/>
            </a:pPr>
            <a:r>
              <a:rPr lang="en"/>
              <a:t>Interviewing insurance companies</a:t>
            </a:r>
            <a:endParaRPr/>
          </a:p>
          <a:p>
            <a:pPr indent="-342900" lvl="0" marL="457200" rtl="0" algn="l">
              <a:spcBef>
                <a:spcPts val="0"/>
              </a:spcBef>
              <a:spcAft>
                <a:spcPts val="0"/>
              </a:spcAft>
              <a:buSzPts val="1800"/>
              <a:buAutoNum type="alphaUcPeriod"/>
            </a:pPr>
            <a:r>
              <a:rPr lang="en"/>
              <a:t>Interviewing insurance policyholders</a:t>
            </a:r>
            <a:endParaRPr/>
          </a:p>
          <a:p>
            <a:pPr indent="-342900" lvl="0" marL="457200" rtl="0" algn="l">
              <a:spcBef>
                <a:spcPts val="0"/>
              </a:spcBef>
              <a:spcAft>
                <a:spcPts val="0"/>
              </a:spcAft>
              <a:buSzPts val="1800"/>
              <a:buAutoNum type="alphaUcPeriod"/>
            </a:pPr>
            <a:r>
              <a:rPr lang="en"/>
              <a:t>Posing as a company and submitting fake requests to insurance companies for insurance policies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was the data acquired?</a:t>
            </a:r>
            <a:endParaRPr/>
          </a:p>
        </p:txBody>
      </p:sp>
      <p:sp>
        <p:nvSpPr>
          <p:cNvPr id="282" name="Google Shape;282;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Publicly available records</a:t>
            </a:r>
            <a:endParaRPr/>
          </a:p>
          <a:p>
            <a:pPr indent="-342900" lvl="0" marL="457200" rtl="0" algn="l">
              <a:spcBef>
                <a:spcPts val="0"/>
              </a:spcBef>
              <a:spcAft>
                <a:spcPts val="0"/>
              </a:spcAft>
              <a:buSzPts val="1800"/>
              <a:buAutoNum type="alphaUcPeriod"/>
            </a:pPr>
            <a:r>
              <a:rPr lang="en"/>
              <a:t>Interviewing insurance companies</a:t>
            </a:r>
            <a:endParaRPr/>
          </a:p>
          <a:p>
            <a:pPr indent="-342900" lvl="0" marL="457200" rtl="0" algn="l">
              <a:spcBef>
                <a:spcPts val="0"/>
              </a:spcBef>
              <a:spcAft>
                <a:spcPts val="0"/>
              </a:spcAft>
              <a:buSzPts val="1800"/>
              <a:buAutoNum type="alphaUcPeriod"/>
            </a:pPr>
            <a:r>
              <a:rPr lang="en"/>
              <a:t>Interviewing insurance policyholders</a:t>
            </a:r>
            <a:endParaRPr/>
          </a:p>
          <a:p>
            <a:pPr indent="-342900" lvl="0" marL="457200" rtl="0" algn="l">
              <a:spcBef>
                <a:spcPts val="0"/>
              </a:spcBef>
              <a:spcAft>
                <a:spcPts val="0"/>
              </a:spcAft>
              <a:buSzPts val="1800"/>
              <a:buAutoNum type="alphaUcPeriod"/>
            </a:pPr>
            <a:r>
              <a:rPr lang="en"/>
              <a:t>Posing as a company and submitting fake requests to insurance companies for insurance policies</a:t>
            </a:r>
            <a:endParaRPr/>
          </a:p>
        </p:txBody>
      </p:sp>
      <p:sp>
        <p:nvSpPr>
          <p:cNvPr id="283" name="Google Shape;283;p43"/>
          <p:cNvSpPr/>
          <p:nvPr/>
        </p:nvSpPr>
        <p:spPr>
          <a:xfrm>
            <a:off x="311700" y="1236800"/>
            <a:ext cx="3337800" cy="355200"/>
          </a:xfrm>
          <a:prstGeom prst="roundRect">
            <a:avLst>
              <a:gd fmla="val 5000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220"/>
              <a:t>How did the authors determine the number of policies to analyze?</a:t>
            </a:r>
            <a:endParaRPr sz="2220"/>
          </a:p>
        </p:txBody>
      </p:sp>
      <p:sp>
        <p:nvSpPr>
          <p:cNvPr id="289" name="Google Shape;289;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Thematic analysis</a:t>
            </a:r>
            <a:endParaRPr/>
          </a:p>
          <a:p>
            <a:pPr indent="-342900" lvl="0" marL="457200" rtl="0" algn="l">
              <a:spcBef>
                <a:spcPts val="0"/>
              </a:spcBef>
              <a:spcAft>
                <a:spcPts val="0"/>
              </a:spcAft>
              <a:buSzPts val="1800"/>
              <a:buAutoNum type="alphaUcPeriod"/>
            </a:pPr>
            <a:r>
              <a:rPr lang="en"/>
              <a:t>Semi-random election</a:t>
            </a:r>
            <a:endParaRPr/>
          </a:p>
          <a:p>
            <a:pPr indent="-342900" lvl="0" marL="457200" rtl="0" algn="l">
              <a:spcBef>
                <a:spcPts val="0"/>
              </a:spcBef>
              <a:spcAft>
                <a:spcPts val="0"/>
              </a:spcAft>
              <a:buSzPts val="1800"/>
              <a:buAutoNum type="alphaUcPeriod"/>
            </a:pPr>
            <a:r>
              <a:rPr lang="en"/>
              <a:t>Inductive exhaustion</a:t>
            </a:r>
            <a:endParaRPr/>
          </a:p>
          <a:p>
            <a:pPr indent="-342900" lvl="0" marL="457200" rtl="0" algn="l">
              <a:spcBef>
                <a:spcPts val="0"/>
              </a:spcBef>
              <a:spcAft>
                <a:spcPts val="0"/>
              </a:spcAft>
              <a:buSzPts val="1800"/>
              <a:buAutoNum type="alphaUcPeriod"/>
            </a:pPr>
            <a:r>
              <a:rPr lang="en"/>
              <a:t>Ranked sampling</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220"/>
              <a:t>How did the authors determine the number of policies to analyze?</a:t>
            </a:r>
            <a:endParaRPr sz="2220"/>
          </a:p>
        </p:txBody>
      </p:sp>
      <p:sp>
        <p:nvSpPr>
          <p:cNvPr id="295" name="Google Shape;295;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Thematic analysis</a:t>
            </a:r>
            <a:endParaRPr/>
          </a:p>
          <a:p>
            <a:pPr indent="-342900" lvl="0" marL="457200" rtl="0" algn="l">
              <a:spcBef>
                <a:spcPts val="0"/>
              </a:spcBef>
              <a:spcAft>
                <a:spcPts val="0"/>
              </a:spcAft>
              <a:buSzPts val="1800"/>
              <a:buAutoNum type="alphaUcPeriod"/>
            </a:pPr>
            <a:r>
              <a:rPr lang="en"/>
              <a:t>Semi-random election</a:t>
            </a:r>
            <a:endParaRPr/>
          </a:p>
          <a:p>
            <a:pPr indent="-342900" lvl="0" marL="457200" rtl="0" algn="l">
              <a:spcBef>
                <a:spcPts val="0"/>
              </a:spcBef>
              <a:spcAft>
                <a:spcPts val="0"/>
              </a:spcAft>
              <a:buSzPts val="1800"/>
              <a:buAutoNum type="alphaUcPeriod"/>
            </a:pPr>
            <a:r>
              <a:rPr lang="en"/>
              <a:t>Inductive exhaustion</a:t>
            </a:r>
            <a:endParaRPr/>
          </a:p>
          <a:p>
            <a:pPr indent="-342900" lvl="0" marL="457200" rtl="0" algn="l">
              <a:spcBef>
                <a:spcPts val="0"/>
              </a:spcBef>
              <a:spcAft>
                <a:spcPts val="0"/>
              </a:spcAft>
              <a:buSzPts val="1800"/>
              <a:buAutoNum type="alphaUcPeriod"/>
            </a:pPr>
            <a:r>
              <a:rPr lang="en"/>
              <a:t>Ranked sampling</a:t>
            </a:r>
            <a:endParaRPr/>
          </a:p>
        </p:txBody>
      </p:sp>
      <p:sp>
        <p:nvSpPr>
          <p:cNvPr id="296" name="Google Shape;296;p45"/>
          <p:cNvSpPr/>
          <p:nvPr/>
        </p:nvSpPr>
        <p:spPr>
          <a:xfrm>
            <a:off x="311700" y="1226675"/>
            <a:ext cx="2901600" cy="355200"/>
          </a:xfrm>
          <a:prstGeom prst="roundRect">
            <a:avLst>
              <a:gd fmla="val 5000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on qualitative research</a:t>
            </a:r>
            <a:endParaRPr/>
          </a:p>
        </p:txBody>
      </p:sp>
      <p:sp>
        <p:nvSpPr>
          <p:cNvPr id="302" name="Google Shape;302;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Imagine you have a large amount of unstructured text (via documents/interviews/etc.)</a:t>
            </a:r>
            <a:endParaRPr sz="1700"/>
          </a:p>
          <a:p>
            <a:pPr indent="0" lvl="0" marL="0" rtl="0" algn="l">
              <a:spcBef>
                <a:spcPts val="1200"/>
              </a:spcBef>
              <a:spcAft>
                <a:spcPts val="0"/>
              </a:spcAft>
              <a:buNone/>
            </a:pPr>
            <a:r>
              <a:rPr lang="en" sz="1700"/>
              <a:t>There are themes and patterns in the text but you don’t know what they are</a:t>
            </a:r>
            <a:endParaRPr sz="1700"/>
          </a:p>
          <a:p>
            <a:pPr indent="-336550" lvl="0" marL="457200" rtl="0" algn="l">
              <a:spcBef>
                <a:spcPts val="1200"/>
              </a:spcBef>
              <a:spcAft>
                <a:spcPts val="0"/>
              </a:spcAft>
              <a:buSzPts val="1700"/>
              <a:buAutoNum type="arabicPeriod"/>
            </a:pPr>
            <a:r>
              <a:rPr lang="en" sz="1700"/>
              <a:t>How can you rigorously find important takeaways in the data? </a:t>
            </a:r>
            <a:endParaRPr sz="1700"/>
          </a:p>
          <a:p>
            <a:pPr indent="-336550" lvl="0" marL="457200" rtl="0" algn="l">
              <a:spcBef>
                <a:spcPts val="0"/>
              </a:spcBef>
              <a:spcAft>
                <a:spcPts val="0"/>
              </a:spcAft>
              <a:buSzPts val="1700"/>
              <a:buAutoNum type="arabicPeriod"/>
            </a:pPr>
            <a:r>
              <a:rPr lang="en" sz="1700"/>
              <a:t>How can you quantify trends in qualitative data?</a:t>
            </a:r>
            <a:endParaRPr sz="1700"/>
          </a:p>
          <a:p>
            <a:pPr indent="0" lvl="0" marL="0" rtl="0" algn="l">
              <a:spcBef>
                <a:spcPts val="1200"/>
              </a:spcBef>
              <a:spcAft>
                <a:spcPts val="1200"/>
              </a:spcAft>
              <a:buNone/>
            </a:pPr>
            <a:r>
              <a:t/>
            </a:r>
            <a:endParaRPr sz="17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47"/>
          <p:cNvPicPr preferRelativeResize="0"/>
          <p:nvPr/>
        </p:nvPicPr>
        <p:blipFill>
          <a:blip r:embed="rId3">
            <a:alphaModFix/>
          </a:blip>
          <a:stretch>
            <a:fillRect/>
          </a:stretch>
        </p:blipFill>
        <p:spPr>
          <a:xfrm>
            <a:off x="2110350" y="797225"/>
            <a:ext cx="4923276" cy="4346273"/>
          </a:xfrm>
          <a:prstGeom prst="rect">
            <a:avLst/>
          </a:prstGeom>
          <a:noFill/>
          <a:ln>
            <a:noFill/>
          </a:ln>
        </p:spPr>
      </p:pic>
      <p:sp>
        <p:nvSpPr>
          <p:cNvPr id="308" name="Google Shape;308;p47"/>
          <p:cNvSpPr txBox="1"/>
          <p:nvPr/>
        </p:nvSpPr>
        <p:spPr>
          <a:xfrm>
            <a:off x="0" y="4743300"/>
            <a:ext cx="593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B7B7B7"/>
                </a:solidFill>
              </a:rPr>
              <a:t>https://www.nngroup.com/articles/thematic-analysis/</a:t>
            </a:r>
            <a:endParaRPr>
              <a:solidFill>
                <a:srgbClr val="B7B7B7"/>
              </a:solidFill>
            </a:endParaRPr>
          </a:p>
        </p:txBody>
      </p:sp>
      <p:sp>
        <p:nvSpPr>
          <p:cNvPr id="309" name="Google Shape;309;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on qualitative research</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8"/>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15" name="Google Shape;315;p48"/>
          <p:cNvPicPr preferRelativeResize="0"/>
          <p:nvPr/>
        </p:nvPicPr>
        <p:blipFill>
          <a:blip r:embed="rId3">
            <a:alphaModFix/>
          </a:blip>
          <a:stretch>
            <a:fillRect/>
          </a:stretch>
        </p:blipFill>
        <p:spPr>
          <a:xfrm>
            <a:off x="293800" y="309563"/>
            <a:ext cx="8401050" cy="45243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9"/>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21" name="Google Shape;321;p49"/>
          <p:cNvPicPr preferRelativeResize="0"/>
          <p:nvPr/>
        </p:nvPicPr>
        <p:blipFill>
          <a:blip r:embed="rId3">
            <a:alphaModFix/>
          </a:blip>
          <a:stretch>
            <a:fillRect/>
          </a:stretch>
        </p:blipFill>
        <p:spPr>
          <a:xfrm>
            <a:off x="512600" y="1104897"/>
            <a:ext cx="7972426" cy="3081778"/>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50"/>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27" name="Google Shape;327;p50"/>
          <p:cNvPicPr preferRelativeResize="0"/>
          <p:nvPr/>
        </p:nvPicPr>
        <p:blipFill>
          <a:blip r:embed="rId3">
            <a:alphaModFix/>
          </a:blip>
          <a:stretch>
            <a:fillRect/>
          </a:stretch>
        </p:blipFill>
        <p:spPr>
          <a:xfrm>
            <a:off x="1257300" y="857250"/>
            <a:ext cx="6629400" cy="34290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51"/>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33" name="Google Shape;333;p51"/>
          <p:cNvPicPr preferRelativeResize="0"/>
          <p:nvPr/>
        </p:nvPicPr>
        <p:blipFill>
          <a:blip r:embed="rId3">
            <a:alphaModFix/>
          </a:blip>
          <a:stretch>
            <a:fillRect/>
          </a:stretch>
        </p:blipFill>
        <p:spPr>
          <a:xfrm>
            <a:off x="248575" y="1319600"/>
            <a:ext cx="8646826" cy="31489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9" name="Shape 79"/>
        <p:cNvGrpSpPr/>
        <p:nvPr/>
      </p:nvGrpSpPr>
      <p:grpSpPr>
        <a:xfrm>
          <a:off x="0" y="0"/>
          <a:ext cx="0" cy="0"/>
          <a:chOff x="0" y="0"/>
          <a:chExt cx="0" cy="0"/>
        </a:xfrm>
      </p:grpSpPr>
      <p:sp>
        <p:nvSpPr>
          <p:cNvPr id="80" name="Google Shape;80;p16"/>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81" name="Google Shape;81;p16"/>
          <p:cNvPicPr preferRelativeResize="0"/>
          <p:nvPr/>
        </p:nvPicPr>
        <p:blipFill>
          <a:blip r:embed="rId3">
            <a:alphaModFix/>
          </a:blip>
          <a:stretch>
            <a:fillRect/>
          </a:stretch>
        </p:blipFill>
        <p:spPr>
          <a:xfrm>
            <a:off x="1724988" y="152400"/>
            <a:ext cx="5694026" cy="48387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52"/>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39" name="Google Shape;339;p52"/>
          <p:cNvPicPr preferRelativeResize="0"/>
          <p:nvPr/>
        </p:nvPicPr>
        <p:blipFill>
          <a:blip r:embed="rId3">
            <a:alphaModFix/>
          </a:blip>
          <a:stretch>
            <a:fillRect/>
          </a:stretch>
        </p:blipFill>
        <p:spPr>
          <a:xfrm>
            <a:off x="300038" y="928688"/>
            <a:ext cx="8543925" cy="32861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3"/>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45" name="Google Shape;345;p53"/>
          <p:cNvPicPr preferRelativeResize="0"/>
          <p:nvPr/>
        </p:nvPicPr>
        <p:blipFill>
          <a:blip r:embed="rId3">
            <a:alphaModFix/>
          </a:blip>
          <a:stretch>
            <a:fillRect/>
          </a:stretch>
        </p:blipFill>
        <p:spPr>
          <a:xfrm>
            <a:off x="2010325" y="671663"/>
            <a:ext cx="5123351" cy="38001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4"/>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51" name="Google Shape;351;p54"/>
          <p:cNvPicPr preferRelativeResize="0"/>
          <p:nvPr/>
        </p:nvPicPr>
        <p:blipFill>
          <a:blip r:embed="rId3">
            <a:alphaModFix/>
          </a:blip>
          <a:stretch>
            <a:fillRect/>
          </a:stretch>
        </p:blipFill>
        <p:spPr>
          <a:xfrm>
            <a:off x="908163" y="152400"/>
            <a:ext cx="7327671" cy="48387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5"/>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57" name="Google Shape;357;p55"/>
          <p:cNvPicPr preferRelativeResize="0"/>
          <p:nvPr/>
        </p:nvPicPr>
        <p:blipFill>
          <a:blip r:embed="rId3">
            <a:alphaModFix/>
          </a:blip>
          <a:stretch>
            <a:fillRect/>
          </a:stretch>
        </p:blipFill>
        <p:spPr>
          <a:xfrm>
            <a:off x="300038" y="928688"/>
            <a:ext cx="8543925" cy="32861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56"/>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63" name="Google Shape;363;p56"/>
          <p:cNvPicPr preferRelativeResize="0"/>
          <p:nvPr/>
        </p:nvPicPr>
        <p:blipFill>
          <a:blip r:embed="rId3">
            <a:alphaModFix/>
          </a:blip>
          <a:stretch>
            <a:fillRect/>
          </a:stretch>
        </p:blipFill>
        <p:spPr>
          <a:xfrm>
            <a:off x="887888" y="983388"/>
            <a:ext cx="7368225" cy="31767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57"/>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69" name="Google Shape;369;p57"/>
          <p:cNvPicPr preferRelativeResize="0"/>
          <p:nvPr/>
        </p:nvPicPr>
        <p:blipFill>
          <a:blip r:embed="rId3">
            <a:alphaModFix/>
          </a:blip>
          <a:stretch>
            <a:fillRect/>
          </a:stretch>
        </p:blipFill>
        <p:spPr>
          <a:xfrm>
            <a:off x="2424113" y="261938"/>
            <a:ext cx="4295775" cy="46196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8"/>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75" name="Google Shape;375;p58"/>
          <p:cNvPicPr preferRelativeResize="0"/>
          <p:nvPr/>
        </p:nvPicPr>
        <p:blipFill>
          <a:blip r:embed="rId3">
            <a:alphaModFix/>
          </a:blip>
          <a:stretch>
            <a:fillRect/>
          </a:stretch>
        </p:blipFill>
        <p:spPr>
          <a:xfrm>
            <a:off x="1724600" y="466044"/>
            <a:ext cx="4748050" cy="1941675"/>
          </a:xfrm>
          <a:prstGeom prst="rect">
            <a:avLst/>
          </a:prstGeom>
          <a:noFill/>
          <a:ln>
            <a:noFill/>
          </a:ln>
        </p:spPr>
      </p:pic>
      <p:pic>
        <p:nvPicPr>
          <p:cNvPr id="376" name="Google Shape;376;p58"/>
          <p:cNvPicPr preferRelativeResize="0"/>
          <p:nvPr/>
        </p:nvPicPr>
        <p:blipFill>
          <a:blip r:embed="rId4">
            <a:alphaModFix/>
          </a:blip>
          <a:stretch>
            <a:fillRect/>
          </a:stretch>
        </p:blipFill>
        <p:spPr>
          <a:xfrm>
            <a:off x="1724600" y="2010167"/>
            <a:ext cx="5694799" cy="2778525"/>
          </a:xfrm>
          <a:prstGeom prst="rect">
            <a:avLst/>
          </a:prstGeom>
          <a:noFill/>
          <a:ln>
            <a:noFill/>
          </a:ln>
        </p:spPr>
      </p:pic>
      <p:sp>
        <p:nvSpPr>
          <p:cNvPr id="377" name="Google Shape;377;p58"/>
          <p:cNvSpPr/>
          <p:nvPr/>
        </p:nvSpPr>
        <p:spPr>
          <a:xfrm>
            <a:off x="6446150" y="466050"/>
            <a:ext cx="973200" cy="1544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81" name="Shape 381"/>
        <p:cNvGrpSpPr/>
        <p:nvPr/>
      </p:nvGrpSpPr>
      <p:grpSpPr>
        <a:xfrm>
          <a:off x="0" y="0"/>
          <a:ext cx="0" cy="0"/>
          <a:chOff x="0" y="0"/>
          <a:chExt cx="0" cy="0"/>
        </a:xfrm>
      </p:grpSpPr>
      <p:sp>
        <p:nvSpPr>
          <p:cNvPr id="382" name="Google Shape;382;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Napkin math</a:t>
            </a:r>
            <a:endParaRPr/>
          </a:p>
        </p:txBody>
      </p:sp>
      <p:sp>
        <p:nvSpPr>
          <p:cNvPr id="383" name="Google Shape;383;p5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Likelihood of ransomware incident: 23%</a:t>
            </a:r>
            <a:endParaRPr/>
          </a:p>
          <a:p>
            <a:pPr indent="-342900" lvl="0" marL="457200" rtl="0" algn="l">
              <a:spcBef>
                <a:spcPts val="0"/>
              </a:spcBef>
              <a:spcAft>
                <a:spcPts val="0"/>
              </a:spcAft>
              <a:buSzPts val="1800"/>
              <a:buChar char="●"/>
            </a:pPr>
            <a:r>
              <a:rPr lang="en"/>
              <a:t>Average cost of ransomware event: $2M</a:t>
            </a:r>
            <a:endParaRPr/>
          </a:p>
          <a:p>
            <a:pPr indent="-342900" lvl="0" marL="457200" rtl="0" algn="l">
              <a:spcBef>
                <a:spcPts val="0"/>
              </a:spcBef>
              <a:spcAft>
                <a:spcPts val="0"/>
              </a:spcAft>
              <a:buSzPts val="1800"/>
              <a:buChar char="●"/>
            </a:pPr>
            <a:r>
              <a:rPr lang="en"/>
              <a:t>Expected loss : $460K</a:t>
            </a:r>
            <a:endParaRPr/>
          </a:p>
          <a:p>
            <a:pPr indent="-342900" lvl="0" marL="457200" rtl="0" algn="l">
              <a:spcBef>
                <a:spcPts val="0"/>
              </a:spcBef>
              <a:spcAft>
                <a:spcPts val="0"/>
              </a:spcAft>
              <a:buSzPts val="1800"/>
              <a:buChar char="●"/>
            </a:pPr>
            <a:r>
              <a:rPr lang="en"/>
              <a:t>Average premium</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60"/>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89" name="Google Shape;389;p60"/>
          <p:cNvPicPr preferRelativeResize="0"/>
          <p:nvPr/>
        </p:nvPicPr>
        <p:blipFill>
          <a:blip r:embed="rId3">
            <a:alphaModFix/>
          </a:blip>
          <a:stretch>
            <a:fillRect/>
          </a:stretch>
        </p:blipFill>
        <p:spPr>
          <a:xfrm>
            <a:off x="2693263" y="152400"/>
            <a:ext cx="3757483" cy="483869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61"/>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95" name="Google Shape;395;p61"/>
          <p:cNvPicPr preferRelativeResize="0"/>
          <p:nvPr/>
        </p:nvPicPr>
        <p:blipFill>
          <a:blip r:embed="rId3">
            <a:alphaModFix/>
          </a:blip>
          <a:stretch>
            <a:fillRect/>
          </a:stretch>
        </p:blipFill>
        <p:spPr>
          <a:xfrm>
            <a:off x="1017650" y="152400"/>
            <a:ext cx="7108708" cy="48387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87" name="Google Shape;87;p17"/>
          <p:cNvSpPr txBox="1"/>
          <p:nvPr>
            <p:ph idx="1" type="body"/>
          </p:nvPr>
        </p:nvSpPr>
        <p:spPr>
          <a:xfrm>
            <a:off x="311700" y="1152475"/>
            <a:ext cx="87933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Insurer/Insurance company</a:t>
            </a:r>
            <a:r>
              <a:rPr lang="en"/>
              <a:t>: The party who sells insurance</a:t>
            </a:r>
            <a:endParaRPr/>
          </a:p>
          <a:p>
            <a:pPr indent="-342900" lvl="0" marL="457200" rtl="0" algn="l">
              <a:lnSpc>
                <a:spcPct val="150000"/>
              </a:lnSpc>
              <a:spcBef>
                <a:spcPts val="0"/>
              </a:spcBef>
              <a:spcAft>
                <a:spcPts val="0"/>
              </a:spcAft>
              <a:buSzPts val="1800"/>
              <a:buChar char="●"/>
            </a:pPr>
            <a:r>
              <a:rPr b="1" lang="en"/>
              <a:t>Insuree</a:t>
            </a:r>
            <a:r>
              <a:rPr lang="en"/>
              <a:t>/</a:t>
            </a:r>
            <a:r>
              <a:rPr b="1" lang="en"/>
              <a:t>i</a:t>
            </a:r>
            <a:r>
              <a:rPr b="1" lang="en"/>
              <a:t>nsured/policyholder/claimant</a:t>
            </a:r>
            <a:r>
              <a:rPr lang="en"/>
              <a:t>: The party who buys insurance</a:t>
            </a:r>
            <a:endParaRPr/>
          </a:p>
          <a:p>
            <a:pPr indent="-342900" lvl="0" marL="457200" rtl="0" algn="l">
              <a:lnSpc>
                <a:spcPct val="150000"/>
              </a:lnSpc>
              <a:spcBef>
                <a:spcPts val="0"/>
              </a:spcBef>
              <a:spcAft>
                <a:spcPts val="0"/>
              </a:spcAft>
              <a:buSzPts val="1800"/>
              <a:buChar char="●"/>
            </a:pPr>
            <a:r>
              <a:rPr b="1" lang="en"/>
              <a:t>Policy: </a:t>
            </a:r>
            <a:r>
              <a:rPr lang="en"/>
              <a:t>A contract between insurer and insuree specifying terms of insurance</a:t>
            </a:r>
            <a:endParaRPr/>
          </a:p>
          <a:p>
            <a:pPr indent="-317500" lvl="1" marL="914400" rtl="0" algn="l">
              <a:lnSpc>
                <a:spcPct val="150000"/>
              </a:lnSpc>
              <a:spcBef>
                <a:spcPts val="0"/>
              </a:spcBef>
              <a:spcAft>
                <a:spcPts val="0"/>
              </a:spcAft>
              <a:buSzPts val="1400"/>
              <a:buChar char="○"/>
            </a:pPr>
            <a:r>
              <a:rPr b="1" lang="en"/>
              <a:t>Premium</a:t>
            </a:r>
            <a:r>
              <a:rPr lang="en"/>
              <a:t>: The amount paid monthly/annually to keep the policy active</a:t>
            </a:r>
            <a:endParaRPr/>
          </a:p>
          <a:p>
            <a:pPr indent="-317500" lvl="1" marL="914400" rtl="0" algn="l">
              <a:lnSpc>
                <a:spcPct val="150000"/>
              </a:lnSpc>
              <a:spcBef>
                <a:spcPts val="0"/>
              </a:spcBef>
              <a:spcAft>
                <a:spcPts val="0"/>
              </a:spcAft>
              <a:buSzPts val="1400"/>
              <a:buChar char="○"/>
            </a:pPr>
            <a:r>
              <a:rPr b="1" lang="en"/>
              <a:t>Retention</a:t>
            </a:r>
            <a:r>
              <a:rPr lang="en"/>
              <a:t>/</a:t>
            </a:r>
            <a:r>
              <a:rPr b="1" lang="en"/>
              <a:t>Deductible: </a:t>
            </a:r>
            <a:r>
              <a:rPr lang="en"/>
              <a:t>Amount that policyholder is liable for (even with policy)</a:t>
            </a:r>
            <a:endParaRPr/>
          </a:p>
          <a:p>
            <a:pPr indent="-317500" lvl="1" marL="914400" rtl="0" algn="l">
              <a:lnSpc>
                <a:spcPct val="150000"/>
              </a:lnSpc>
              <a:spcBef>
                <a:spcPts val="0"/>
              </a:spcBef>
              <a:spcAft>
                <a:spcPts val="0"/>
              </a:spcAft>
              <a:buSzPts val="1400"/>
              <a:buChar char="○"/>
            </a:pPr>
            <a:r>
              <a:rPr b="1" lang="en"/>
              <a:t>Limit: </a:t>
            </a:r>
            <a:r>
              <a:rPr lang="en"/>
              <a:t>Maximum amount a policy will pay a policyholder</a:t>
            </a:r>
            <a:endParaRPr/>
          </a:p>
          <a:p>
            <a:pPr indent="-317500" lvl="1" marL="914400" rtl="0" algn="l">
              <a:lnSpc>
                <a:spcPct val="150000"/>
              </a:lnSpc>
              <a:spcBef>
                <a:spcPts val="0"/>
              </a:spcBef>
              <a:spcAft>
                <a:spcPts val="0"/>
              </a:spcAft>
              <a:buSzPts val="1400"/>
              <a:buChar char="○"/>
            </a:pPr>
            <a:r>
              <a:rPr b="1" lang="en"/>
              <a:t>Exclusions: </a:t>
            </a:r>
            <a:r>
              <a:rPr lang="en"/>
              <a:t>Clauses and conditions that are not covered by the policy</a:t>
            </a:r>
            <a:endParaRPr/>
          </a:p>
          <a:p>
            <a:pPr indent="-342900" lvl="0" marL="457200" rtl="0" algn="l">
              <a:lnSpc>
                <a:spcPct val="150000"/>
              </a:lnSpc>
              <a:spcBef>
                <a:spcPts val="0"/>
              </a:spcBef>
              <a:spcAft>
                <a:spcPts val="0"/>
              </a:spcAft>
              <a:buSzPts val="1800"/>
              <a:buChar char="●"/>
            </a:pPr>
            <a:r>
              <a:rPr b="1" lang="en"/>
              <a:t>Underwriting</a:t>
            </a:r>
            <a:r>
              <a:rPr lang="en"/>
              <a:t>: The process of creating a policy </a:t>
            </a:r>
            <a:endParaRPr/>
          </a:p>
        </p:txBody>
      </p:sp>
      <p:sp>
        <p:nvSpPr>
          <p:cNvPr id="88" name="Google Shape;88;p17"/>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89" name="Google Shape;89;p17"/>
          <p:cNvSpPr/>
          <p:nvPr/>
        </p:nvSpPr>
        <p:spPr>
          <a:xfrm>
            <a:off x="335100" y="1589800"/>
            <a:ext cx="8463300" cy="2883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62"/>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01" name="Google Shape;401;p62"/>
          <p:cNvPicPr preferRelativeResize="0"/>
          <p:nvPr/>
        </p:nvPicPr>
        <p:blipFill>
          <a:blip r:embed="rId3">
            <a:alphaModFix/>
          </a:blip>
          <a:stretch>
            <a:fillRect/>
          </a:stretch>
        </p:blipFill>
        <p:spPr>
          <a:xfrm>
            <a:off x="1017650" y="152400"/>
            <a:ext cx="7108708" cy="4838700"/>
          </a:xfrm>
          <a:prstGeom prst="rect">
            <a:avLst/>
          </a:prstGeom>
          <a:noFill/>
          <a:ln>
            <a:noFill/>
          </a:ln>
          <a:effectLst>
            <a:outerShdw blurRad="57150" rotWithShape="0" algn="bl" dir="5400000" dist="19050">
              <a:srgbClr val="000000">
                <a:alpha val="50000"/>
              </a:srgbClr>
            </a:outerShdw>
          </a:effectLst>
        </p:spPr>
      </p:pic>
      <p:sp>
        <p:nvSpPr>
          <p:cNvPr id="402" name="Google Shape;402;p62"/>
          <p:cNvSpPr/>
          <p:nvPr/>
        </p:nvSpPr>
        <p:spPr>
          <a:xfrm>
            <a:off x="1161100" y="912150"/>
            <a:ext cx="2049300" cy="30030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3" name="Google Shape;403;p62"/>
          <p:cNvSpPr/>
          <p:nvPr/>
        </p:nvSpPr>
        <p:spPr>
          <a:xfrm>
            <a:off x="5696125" y="912150"/>
            <a:ext cx="2049300" cy="30030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4" name="Google Shape;404;p62"/>
          <p:cNvSpPr/>
          <p:nvPr/>
        </p:nvSpPr>
        <p:spPr>
          <a:xfrm>
            <a:off x="3494875" y="364550"/>
            <a:ext cx="2049300" cy="15621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5" name="Google Shape;405;p62"/>
          <p:cNvSpPr/>
          <p:nvPr/>
        </p:nvSpPr>
        <p:spPr>
          <a:xfrm>
            <a:off x="3210400" y="1926650"/>
            <a:ext cx="2485500" cy="10551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63"/>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11" name="Google Shape;411;p63"/>
          <p:cNvPicPr preferRelativeResize="0"/>
          <p:nvPr/>
        </p:nvPicPr>
        <p:blipFill>
          <a:blip r:embed="rId3">
            <a:alphaModFix/>
          </a:blip>
          <a:stretch>
            <a:fillRect/>
          </a:stretch>
        </p:blipFill>
        <p:spPr>
          <a:xfrm>
            <a:off x="319075" y="1128700"/>
            <a:ext cx="8505825" cy="28860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64"/>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17" name="Google Shape;417;p64"/>
          <p:cNvPicPr preferRelativeResize="0"/>
          <p:nvPr/>
        </p:nvPicPr>
        <p:blipFill>
          <a:blip r:embed="rId3">
            <a:alphaModFix/>
          </a:blip>
          <a:stretch>
            <a:fillRect/>
          </a:stretch>
        </p:blipFill>
        <p:spPr>
          <a:xfrm>
            <a:off x="1017650" y="152400"/>
            <a:ext cx="7108708" cy="4838700"/>
          </a:xfrm>
          <a:prstGeom prst="rect">
            <a:avLst/>
          </a:prstGeom>
          <a:noFill/>
          <a:ln>
            <a:noFill/>
          </a:ln>
          <a:effectLst>
            <a:outerShdw blurRad="57150" rotWithShape="0" algn="bl" dir="5400000" dist="19050">
              <a:srgbClr val="000000">
                <a:alpha val="50000"/>
              </a:srgbClr>
            </a:outerShdw>
          </a:effectLst>
        </p:spPr>
      </p:pic>
      <p:sp>
        <p:nvSpPr>
          <p:cNvPr id="418" name="Google Shape;418;p64"/>
          <p:cNvSpPr/>
          <p:nvPr/>
        </p:nvSpPr>
        <p:spPr>
          <a:xfrm>
            <a:off x="1161100" y="912150"/>
            <a:ext cx="2049300" cy="30030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9" name="Google Shape;419;p64"/>
          <p:cNvSpPr/>
          <p:nvPr/>
        </p:nvSpPr>
        <p:spPr>
          <a:xfrm>
            <a:off x="3494875" y="364550"/>
            <a:ext cx="2049300" cy="15621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0" name="Google Shape;420;p64"/>
          <p:cNvSpPr/>
          <p:nvPr/>
        </p:nvSpPr>
        <p:spPr>
          <a:xfrm>
            <a:off x="3210400" y="1926650"/>
            <a:ext cx="2485500" cy="10551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1" name="Google Shape;421;p64"/>
          <p:cNvSpPr/>
          <p:nvPr/>
        </p:nvSpPr>
        <p:spPr>
          <a:xfrm>
            <a:off x="3332100" y="2981750"/>
            <a:ext cx="2364000" cy="17349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65"/>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27" name="Google Shape;427;p65"/>
          <p:cNvPicPr preferRelativeResize="0"/>
          <p:nvPr/>
        </p:nvPicPr>
        <p:blipFill>
          <a:blip r:embed="rId3">
            <a:alphaModFix/>
          </a:blip>
          <a:stretch>
            <a:fillRect/>
          </a:stretch>
        </p:blipFill>
        <p:spPr>
          <a:xfrm>
            <a:off x="1017650" y="152400"/>
            <a:ext cx="7108708" cy="4838700"/>
          </a:xfrm>
          <a:prstGeom prst="rect">
            <a:avLst/>
          </a:prstGeom>
          <a:noFill/>
          <a:ln>
            <a:noFill/>
          </a:ln>
          <a:effectLst>
            <a:outerShdw blurRad="57150" rotWithShape="0" algn="bl" dir="5400000" dist="19050">
              <a:srgbClr val="000000">
                <a:alpha val="50000"/>
              </a:srgbClr>
            </a:outerShdw>
          </a:effectLst>
        </p:spPr>
      </p:pic>
      <p:sp>
        <p:nvSpPr>
          <p:cNvPr id="428" name="Google Shape;428;p65"/>
          <p:cNvSpPr/>
          <p:nvPr/>
        </p:nvSpPr>
        <p:spPr>
          <a:xfrm>
            <a:off x="1161100" y="912150"/>
            <a:ext cx="2049300" cy="30030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9" name="Google Shape;429;p65"/>
          <p:cNvSpPr/>
          <p:nvPr/>
        </p:nvSpPr>
        <p:spPr>
          <a:xfrm>
            <a:off x="3210400" y="1926650"/>
            <a:ext cx="2485500" cy="10551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0" name="Google Shape;430;p65"/>
          <p:cNvSpPr/>
          <p:nvPr/>
        </p:nvSpPr>
        <p:spPr>
          <a:xfrm>
            <a:off x="3332100" y="2981750"/>
            <a:ext cx="2364000" cy="17349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1" name="Google Shape;431;p65"/>
          <p:cNvSpPr/>
          <p:nvPr/>
        </p:nvSpPr>
        <p:spPr>
          <a:xfrm>
            <a:off x="5696125" y="912150"/>
            <a:ext cx="2049300" cy="30030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66"/>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37" name="Google Shape;437;p66"/>
          <p:cNvPicPr preferRelativeResize="0"/>
          <p:nvPr/>
        </p:nvPicPr>
        <p:blipFill>
          <a:blip r:embed="rId3">
            <a:alphaModFix/>
          </a:blip>
          <a:stretch>
            <a:fillRect/>
          </a:stretch>
        </p:blipFill>
        <p:spPr>
          <a:xfrm>
            <a:off x="1017650" y="152400"/>
            <a:ext cx="7108708" cy="4838700"/>
          </a:xfrm>
          <a:prstGeom prst="rect">
            <a:avLst/>
          </a:prstGeom>
          <a:noFill/>
          <a:ln>
            <a:noFill/>
          </a:ln>
          <a:effectLst>
            <a:outerShdw blurRad="57150" rotWithShape="0" algn="bl" dir="5400000" dist="19050">
              <a:srgbClr val="000000">
                <a:alpha val="50000"/>
              </a:srgbClr>
            </a:outerShdw>
          </a:effectLst>
        </p:spPr>
      </p:pic>
      <p:sp>
        <p:nvSpPr>
          <p:cNvPr id="438" name="Google Shape;438;p66"/>
          <p:cNvSpPr/>
          <p:nvPr/>
        </p:nvSpPr>
        <p:spPr>
          <a:xfrm>
            <a:off x="3494875" y="364550"/>
            <a:ext cx="2049300" cy="15621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9" name="Google Shape;439;p66"/>
          <p:cNvSpPr/>
          <p:nvPr/>
        </p:nvSpPr>
        <p:spPr>
          <a:xfrm>
            <a:off x="3210400" y="1926650"/>
            <a:ext cx="2485500" cy="10551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0" name="Google Shape;440;p66"/>
          <p:cNvSpPr/>
          <p:nvPr/>
        </p:nvSpPr>
        <p:spPr>
          <a:xfrm>
            <a:off x="3332100" y="2981750"/>
            <a:ext cx="2364000" cy="17349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1" name="Google Shape;441;p66"/>
          <p:cNvSpPr/>
          <p:nvPr/>
        </p:nvSpPr>
        <p:spPr>
          <a:xfrm>
            <a:off x="5696125" y="912150"/>
            <a:ext cx="2049300" cy="3003000"/>
          </a:xfrm>
          <a:prstGeom prst="rect">
            <a:avLst/>
          </a:prstGeom>
          <a:solidFill>
            <a:srgbClr val="FFFFFF">
              <a:alpha val="6312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67"/>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47" name="Google Shape;447;p67"/>
          <p:cNvPicPr preferRelativeResize="0"/>
          <p:nvPr/>
        </p:nvPicPr>
        <p:blipFill>
          <a:blip r:embed="rId3">
            <a:alphaModFix/>
          </a:blip>
          <a:stretch>
            <a:fillRect/>
          </a:stretch>
        </p:blipFill>
        <p:spPr>
          <a:xfrm>
            <a:off x="366700" y="571500"/>
            <a:ext cx="8410575" cy="40005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68"/>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53" name="Google Shape;453;p68"/>
          <p:cNvPicPr preferRelativeResize="0"/>
          <p:nvPr/>
        </p:nvPicPr>
        <p:blipFill>
          <a:blip r:embed="rId3">
            <a:alphaModFix/>
          </a:blip>
          <a:stretch>
            <a:fillRect/>
          </a:stretch>
        </p:blipFill>
        <p:spPr>
          <a:xfrm>
            <a:off x="1017650" y="152400"/>
            <a:ext cx="7108708" cy="48387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20"/>
              <a:t>Why should the systems security community care about </a:t>
            </a:r>
            <a:r>
              <a:rPr lang="en" sz="2120"/>
              <a:t>insurance</a:t>
            </a:r>
            <a:r>
              <a:rPr lang="en" sz="2120"/>
              <a:t>?</a:t>
            </a:r>
            <a:endParaRPr sz="2120"/>
          </a:p>
        </p:txBody>
      </p:sp>
      <p:sp>
        <p:nvSpPr>
          <p:cNvPr id="459" name="Google Shape;459;p6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“Help the development of quantitative, data-driven methodologies”</a:t>
            </a:r>
            <a:endParaRPr/>
          </a:p>
          <a:p>
            <a:pPr indent="-342900" lvl="0" marL="457200" rtl="0" algn="l">
              <a:spcBef>
                <a:spcPts val="0"/>
              </a:spcBef>
              <a:spcAft>
                <a:spcPts val="0"/>
              </a:spcAft>
              <a:buSzPts val="1800"/>
              <a:buAutoNum type="arabicPeriod"/>
            </a:pPr>
            <a:r>
              <a:rPr lang="en"/>
              <a:t>“Bring </a:t>
            </a:r>
            <a:r>
              <a:rPr lang="en"/>
              <a:t>automation</a:t>
            </a:r>
            <a:r>
              <a:rPr lang="en"/>
              <a:t> and support tools to replace questionnaires and qualitative estimations”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7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Area #1: Risk Prediction</a:t>
            </a:r>
            <a:endParaRPr/>
          </a:p>
        </p:txBody>
      </p:sp>
      <p:sp>
        <p:nvSpPr>
          <p:cNvPr id="465" name="Google Shape;465;p7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Measure the security posture of the target</a:t>
            </a:r>
            <a:endParaRPr/>
          </a:p>
          <a:p>
            <a:pPr indent="-342900" lvl="0" marL="457200" rtl="0" algn="l">
              <a:spcBef>
                <a:spcPts val="0"/>
              </a:spcBef>
              <a:spcAft>
                <a:spcPts val="0"/>
              </a:spcAft>
              <a:buSzPts val="1800"/>
              <a:buChar char="●"/>
            </a:pPr>
            <a:r>
              <a:rPr lang="en"/>
              <a:t>Measure the behavior of the target</a:t>
            </a:r>
            <a:endParaRPr/>
          </a:p>
          <a:p>
            <a:pPr indent="-342900" lvl="0" marL="457200" rtl="0" algn="l">
              <a:spcBef>
                <a:spcPts val="0"/>
              </a:spcBef>
              <a:spcAft>
                <a:spcPts val="0"/>
              </a:spcAft>
              <a:buSzPts val="1800"/>
              <a:buChar char="●"/>
            </a:pPr>
            <a:r>
              <a:rPr lang="en"/>
              <a:t>Measure the attack surface</a:t>
            </a:r>
            <a:endParaRPr/>
          </a:p>
          <a:p>
            <a:pPr indent="-342900" lvl="0" marL="457200" rtl="0" algn="l">
              <a:spcBef>
                <a:spcPts val="0"/>
              </a:spcBef>
              <a:spcAft>
                <a:spcPts val="0"/>
              </a:spcAft>
              <a:buSzPts val="1800"/>
              <a:buChar char="●"/>
            </a:pPr>
            <a:r>
              <a:rPr lang="en"/>
              <a:t>Influence of business sector, reputation, and assets of an organization</a:t>
            </a:r>
            <a:endParaRPr/>
          </a:p>
          <a:p>
            <a:pPr indent="-342900" lvl="0" marL="457200" rtl="0" algn="l">
              <a:spcBef>
                <a:spcPts val="0"/>
              </a:spcBef>
              <a:spcAft>
                <a:spcPts val="0"/>
              </a:spcAft>
              <a:buSzPts val="1800"/>
              <a:buChar char="●"/>
            </a:pPr>
            <a:r>
              <a:rPr lang="en"/>
              <a:t>Predict future events based on historical data</a:t>
            </a:r>
            <a:endParaRPr/>
          </a:p>
          <a:p>
            <a:pPr indent="-342900" lvl="0" marL="457200" rtl="0" algn="l">
              <a:spcBef>
                <a:spcPts val="0"/>
              </a:spcBef>
              <a:spcAft>
                <a:spcPts val="0"/>
              </a:spcAft>
              <a:buSzPts val="1800"/>
              <a:buChar char="●"/>
            </a:pPr>
            <a:r>
              <a:rPr lang="en"/>
              <a:t>Measure the risk that propagates through </a:t>
            </a:r>
            <a:r>
              <a:rPr lang="en"/>
              <a:t>third-party relations</a:t>
            </a:r>
            <a:endParaRPr/>
          </a:p>
          <a:p>
            <a:pPr indent="-342900" lvl="0" marL="457200" rtl="0" algn="l">
              <a:spcBef>
                <a:spcPts val="0"/>
              </a:spcBef>
              <a:spcAft>
                <a:spcPts val="0"/>
              </a:spcAft>
              <a:buSzPts val="1800"/>
              <a:buChar char="●"/>
            </a:pPr>
            <a:r>
              <a:rPr lang="en"/>
              <a:t>Users’ weakness and social engineering</a:t>
            </a:r>
            <a:endParaRPr/>
          </a:p>
          <a:p>
            <a:pPr indent="-342900" lvl="0" marL="457200" rtl="0" algn="l">
              <a:spcBef>
                <a:spcPts val="0"/>
              </a:spcBef>
              <a:spcAft>
                <a:spcPts val="0"/>
              </a:spcAft>
              <a:buSzPts val="1800"/>
              <a:buChar char="●"/>
            </a:pPr>
            <a:r>
              <a:rPr lang="en"/>
              <a:t>Risk aggregation</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7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Area #2: Automated Data Collection</a:t>
            </a:r>
            <a:endParaRPr/>
          </a:p>
        </p:txBody>
      </p:sp>
      <p:sp>
        <p:nvSpPr>
          <p:cNvPr id="471" name="Google Shape;471;p7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Romanosky et al. show that security </a:t>
            </a:r>
            <a:r>
              <a:rPr lang="en"/>
              <a:t>questionnaires are very superficial</a:t>
            </a:r>
            <a:endParaRPr/>
          </a:p>
          <a:p>
            <a:pPr indent="-342900" lvl="0" marL="457200" rtl="0" algn="l">
              <a:spcBef>
                <a:spcPts val="0"/>
              </a:spcBef>
              <a:spcAft>
                <a:spcPts val="0"/>
              </a:spcAft>
              <a:buSzPts val="1800"/>
              <a:buChar char="●"/>
            </a:pPr>
            <a:r>
              <a:rPr lang="en"/>
              <a:t>“Nevertheless, the extent to which security standards compliance reflect the level of risk a company faces has not been yet understood </a:t>
            </a:r>
            <a:r>
              <a:rPr b="1" lang="en"/>
              <a:t>&lt;R12&gt;</a:t>
            </a:r>
            <a:r>
              <a:rPr lang="en"/>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95" name="Google Shape;95;p18"/>
          <p:cNvSpPr txBox="1"/>
          <p:nvPr>
            <p:ph idx="1" type="body"/>
          </p:nvPr>
        </p:nvSpPr>
        <p:spPr>
          <a:xfrm>
            <a:off x="311700" y="1152475"/>
            <a:ext cx="87933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Insurer/Insurance company</a:t>
            </a:r>
            <a:r>
              <a:rPr lang="en"/>
              <a:t>: The party who sells insurance</a:t>
            </a:r>
            <a:endParaRPr/>
          </a:p>
          <a:p>
            <a:pPr indent="-342900" lvl="0" marL="457200" rtl="0" algn="l">
              <a:lnSpc>
                <a:spcPct val="150000"/>
              </a:lnSpc>
              <a:spcBef>
                <a:spcPts val="0"/>
              </a:spcBef>
              <a:spcAft>
                <a:spcPts val="0"/>
              </a:spcAft>
              <a:buSzPts val="1800"/>
              <a:buChar char="●"/>
            </a:pPr>
            <a:r>
              <a:rPr b="1" lang="en"/>
              <a:t>Insuree</a:t>
            </a:r>
            <a:r>
              <a:rPr lang="en"/>
              <a:t>/</a:t>
            </a:r>
            <a:r>
              <a:rPr b="1" lang="en"/>
              <a:t>insured/policyholder/claimant</a:t>
            </a:r>
            <a:r>
              <a:rPr lang="en"/>
              <a:t>: The party who buys insurance</a:t>
            </a:r>
            <a:endParaRPr/>
          </a:p>
          <a:p>
            <a:pPr indent="-342900" lvl="0" marL="457200" rtl="0" algn="l">
              <a:lnSpc>
                <a:spcPct val="150000"/>
              </a:lnSpc>
              <a:spcBef>
                <a:spcPts val="0"/>
              </a:spcBef>
              <a:spcAft>
                <a:spcPts val="0"/>
              </a:spcAft>
              <a:buSzPts val="1800"/>
              <a:buChar char="●"/>
            </a:pPr>
            <a:r>
              <a:rPr b="1" lang="en"/>
              <a:t>Policy: </a:t>
            </a:r>
            <a:r>
              <a:rPr lang="en"/>
              <a:t>A contract between insurer and insuree specifying terms of insurance</a:t>
            </a:r>
            <a:endParaRPr/>
          </a:p>
          <a:p>
            <a:pPr indent="-317500" lvl="1" marL="914400" rtl="0" algn="l">
              <a:lnSpc>
                <a:spcPct val="150000"/>
              </a:lnSpc>
              <a:spcBef>
                <a:spcPts val="0"/>
              </a:spcBef>
              <a:spcAft>
                <a:spcPts val="0"/>
              </a:spcAft>
              <a:buSzPts val="1400"/>
              <a:buChar char="○"/>
            </a:pPr>
            <a:r>
              <a:rPr b="1" lang="en"/>
              <a:t>Premium</a:t>
            </a:r>
            <a:r>
              <a:rPr lang="en"/>
              <a:t>: The amount paid monthly/annually to keep the policy active</a:t>
            </a:r>
            <a:endParaRPr/>
          </a:p>
          <a:p>
            <a:pPr indent="-317500" lvl="1" marL="914400" rtl="0" algn="l">
              <a:lnSpc>
                <a:spcPct val="150000"/>
              </a:lnSpc>
              <a:spcBef>
                <a:spcPts val="0"/>
              </a:spcBef>
              <a:spcAft>
                <a:spcPts val="0"/>
              </a:spcAft>
              <a:buSzPts val="1400"/>
              <a:buChar char="○"/>
            </a:pPr>
            <a:r>
              <a:rPr b="1" lang="en"/>
              <a:t>Retention</a:t>
            </a:r>
            <a:r>
              <a:rPr lang="en"/>
              <a:t>/</a:t>
            </a:r>
            <a:r>
              <a:rPr b="1" lang="en"/>
              <a:t>Deductible: </a:t>
            </a:r>
            <a:r>
              <a:rPr lang="en"/>
              <a:t>Amount that policyholder is liable for (even with policy)</a:t>
            </a:r>
            <a:endParaRPr/>
          </a:p>
          <a:p>
            <a:pPr indent="-317500" lvl="1" marL="914400" rtl="0" algn="l">
              <a:lnSpc>
                <a:spcPct val="150000"/>
              </a:lnSpc>
              <a:spcBef>
                <a:spcPts val="0"/>
              </a:spcBef>
              <a:spcAft>
                <a:spcPts val="0"/>
              </a:spcAft>
              <a:buSzPts val="1400"/>
              <a:buChar char="○"/>
            </a:pPr>
            <a:r>
              <a:rPr b="1" lang="en"/>
              <a:t>Limit: </a:t>
            </a:r>
            <a:r>
              <a:rPr lang="en"/>
              <a:t>Maximum amount a policy will pay a policyholder</a:t>
            </a:r>
            <a:endParaRPr/>
          </a:p>
          <a:p>
            <a:pPr indent="-317500" lvl="1" marL="914400" rtl="0" algn="l">
              <a:lnSpc>
                <a:spcPct val="150000"/>
              </a:lnSpc>
              <a:spcBef>
                <a:spcPts val="0"/>
              </a:spcBef>
              <a:spcAft>
                <a:spcPts val="0"/>
              </a:spcAft>
              <a:buSzPts val="1400"/>
              <a:buChar char="○"/>
            </a:pPr>
            <a:r>
              <a:rPr b="1" lang="en"/>
              <a:t>Exclusions: </a:t>
            </a:r>
            <a:r>
              <a:rPr lang="en"/>
              <a:t>Clauses and conditions that are not covered by the policy</a:t>
            </a:r>
            <a:endParaRPr/>
          </a:p>
          <a:p>
            <a:pPr indent="-342900" lvl="0" marL="457200" rtl="0" algn="l">
              <a:lnSpc>
                <a:spcPct val="150000"/>
              </a:lnSpc>
              <a:spcBef>
                <a:spcPts val="0"/>
              </a:spcBef>
              <a:spcAft>
                <a:spcPts val="0"/>
              </a:spcAft>
              <a:buSzPts val="1800"/>
              <a:buChar char="●"/>
            </a:pPr>
            <a:r>
              <a:rPr b="1" lang="en"/>
              <a:t>Underwriting</a:t>
            </a:r>
            <a:r>
              <a:rPr lang="en"/>
              <a:t>: The process of creating a policy </a:t>
            </a:r>
            <a:endParaRPr/>
          </a:p>
        </p:txBody>
      </p:sp>
      <p:sp>
        <p:nvSpPr>
          <p:cNvPr id="96" name="Google Shape;96;p18"/>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97" name="Google Shape;97;p18"/>
          <p:cNvSpPr/>
          <p:nvPr/>
        </p:nvSpPr>
        <p:spPr>
          <a:xfrm>
            <a:off x="335100" y="1995050"/>
            <a:ext cx="8463300" cy="2478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 name="Google Shape;98;p18"/>
          <p:cNvSpPr/>
          <p:nvPr/>
        </p:nvSpPr>
        <p:spPr>
          <a:xfrm>
            <a:off x="476700" y="986275"/>
            <a:ext cx="8463300" cy="6504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7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Area #3: Catastrophe modeling</a:t>
            </a:r>
            <a:endParaRPr/>
          </a:p>
        </p:txBody>
      </p:sp>
      <p:sp>
        <p:nvSpPr>
          <p:cNvPr id="477" name="Google Shape;477;p7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Build service dependency graphs </a:t>
            </a:r>
            <a:endParaRPr/>
          </a:p>
          <a:p>
            <a:pPr indent="-317500" lvl="1" marL="914400" rtl="0" algn="l">
              <a:spcBef>
                <a:spcPts val="0"/>
              </a:spcBef>
              <a:spcAft>
                <a:spcPts val="0"/>
              </a:spcAft>
              <a:buSzPts val="1400"/>
              <a:buChar char="○"/>
            </a:pPr>
            <a:r>
              <a:rPr lang="en"/>
              <a:t>Update since 2020: Current regulatory push for SBOMs</a:t>
            </a:r>
            <a:endParaRPr/>
          </a:p>
          <a:p>
            <a:pPr indent="-317500" lvl="1" marL="914400" rtl="0" algn="l">
              <a:spcBef>
                <a:spcPts val="0"/>
              </a:spcBef>
              <a:spcAft>
                <a:spcPts val="0"/>
              </a:spcAft>
              <a:buSzPts val="1400"/>
              <a:buChar char="○"/>
            </a:pPr>
            <a:r>
              <a:rPr lang="en"/>
              <a:t>Hindered by dynamic nature of dependencies, hidden backups, etc.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7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Area #4: Forensic analysis</a:t>
            </a:r>
            <a:endParaRPr/>
          </a:p>
        </p:txBody>
      </p:sp>
      <p:sp>
        <p:nvSpPr>
          <p:cNvPr id="483" name="Google Shape;483;p7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How to prevent the cyber equivalent of burning down your house for the insurance money</a:t>
            </a:r>
            <a:endParaRPr/>
          </a:p>
          <a:p>
            <a:pPr indent="-317500" lvl="1" marL="914400" rtl="0" algn="l">
              <a:spcBef>
                <a:spcPts val="0"/>
              </a:spcBef>
              <a:spcAft>
                <a:spcPts val="0"/>
              </a:spcAft>
              <a:buSzPts val="1400"/>
              <a:buChar char="○"/>
            </a:pPr>
            <a:r>
              <a:rPr lang="en"/>
              <a:t>Is this a task for researchers or for practitioners?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pic>
        <p:nvPicPr>
          <p:cNvPr id="488" name="Google Shape;488;p74"/>
          <p:cNvPicPr preferRelativeResize="0"/>
          <p:nvPr/>
        </p:nvPicPr>
        <p:blipFill>
          <a:blip r:embed="rId3">
            <a:alphaModFix/>
          </a:blip>
          <a:stretch>
            <a:fillRect/>
          </a:stretch>
        </p:blipFill>
        <p:spPr>
          <a:xfrm>
            <a:off x="0" y="3086375"/>
            <a:ext cx="2057125" cy="2057125"/>
          </a:xfrm>
          <a:prstGeom prst="rect">
            <a:avLst/>
          </a:prstGeom>
          <a:noFill/>
          <a:ln>
            <a:noFill/>
          </a:ln>
        </p:spPr>
      </p:pic>
      <p:pic>
        <p:nvPicPr>
          <p:cNvPr id="489" name="Google Shape;489;p74"/>
          <p:cNvPicPr preferRelativeResize="0"/>
          <p:nvPr/>
        </p:nvPicPr>
        <p:blipFill>
          <a:blip r:embed="rId3">
            <a:alphaModFix/>
          </a:blip>
          <a:stretch>
            <a:fillRect/>
          </a:stretch>
        </p:blipFill>
        <p:spPr>
          <a:xfrm>
            <a:off x="2057125" y="3086375"/>
            <a:ext cx="2057125" cy="2057125"/>
          </a:xfrm>
          <a:prstGeom prst="rect">
            <a:avLst/>
          </a:prstGeom>
          <a:noFill/>
          <a:ln>
            <a:noFill/>
          </a:ln>
        </p:spPr>
      </p:pic>
      <p:pic>
        <p:nvPicPr>
          <p:cNvPr id="490" name="Google Shape;490;p74"/>
          <p:cNvPicPr preferRelativeResize="0"/>
          <p:nvPr/>
        </p:nvPicPr>
        <p:blipFill>
          <a:blip r:embed="rId3">
            <a:alphaModFix/>
          </a:blip>
          <a:stretch>
            <a:fillRect/>
          </a:stretch>
        </p:blipFill>
        <p:spPr>
          <a:xfrm>
            <a:off x="2057125" y="1029250"/>
            <a:ext cx="2057125" cy="2057125"/>
          </a:xfrm>
          <a:prstGeom prst="rect">
            <a:avLst/>
          </a:prstGeom>
          <a:noFill/>
          <a:ln>
            <a:noFill/>
          </a:ln>
        </p:spPr>
      </p:pic>
      <p:pic>
        <p:nvPicPr>
          <p:cNvPr id="491" name="Google Shape;491;p74"/>
          <p:cNvPicPr preferRelativeResize="0"/>
          <p:nvPr/>
        </p:nvPicPr>
        <p:blipFill>
          <a:blip r:embed="rId3">
            <a:alphaModFix/>
          </a:blip>
          <a:stretch>
            <a:fillRect/>
          </a:stretch>
        </p:blipFill>
        <p:spPr>
          <a:xfrm>
            <a:off x="0" y="1029250"/>
            <a:ext cx="2057125" cy="2057125"/>
          </a:xfrm>
          <a:prstGeom prst="rect">
            <a:avLst/>
          </a:prstGeom>
          <a:noFill/>
          <a:ln>
            <a:noFill/>
          </a:ln>
        </p:spPr>
      </p:pic>
      <p:pic>
        <p:nvPicPr>
          <p:cNvPr id="492" name="Google Shape;492;p74"/>
          <p:cNvPicPr preferRelativeResize="0"/>
          <p:nvPr/>
        </p:nvPicPr>
        <p:blipFill>
          <a:blip r:embed="rId3">
            <a:alphaModFix/>
          </a:blip>
          <a:stretch>
            <a:fillRect/>
          </a:stretch>
        </p:blipFill>
        <p:spPr>
          <a:xfrm>
            <a:off x="0" y="-1027875"/>
            <a:ext cx="2057125" cy="2057125"/>
          </a:xfrm>
          <a:prstGeom prst="rect">
            <a:avLst/>
          </a:prstGeom>
          <a:noFill/>
          <a:ln>
            <a:noFill/>
          </a:ln>
        </p:spPr>
      </p:pic>
      <p:pic>
        <p:nvPicPr>
          <p:cNvPr id="493" name="Google Shape;493;p74"/>
          <p:cNvPicPr preferRelativeResize="0"/>
          <p:nvPr/>
        </p:nvPicPr>
        <p:blipFill>
          <a:blip r:embed="rId3">
            <a:alphaModFix/>
          </a:blip>
          <a:stretch>
            <a:fillRect/>
          </a:stretch>
        </p:blipFill>
        <p:spPr>
          <a:xfrm>
            <a:off x="2057125" y="-1027875"/>
            <a:ext cx="2057125" cy="2057125"/>
          </a:xfrm>
          <a:prstGeom prst="rect">
            <a:avLst/>
          </a:prstGeom>
          <a:noFill/>
          <a:ln>
            <a:noFill/>
          </a:ln>
        </p:spPr>
      </p:pic>
      <p:sp>
        <p:nvSpPr>
          <p:cNvPr id="494" name="Google Shape;494;p74"/>
          <p:cNvSpPr txBox="1"/>
          <p:nvPr>
            <p:ph type="ctrTitle"/>
          </p:nvPr>
        </p:nvSpPr>
        <p:spPr>
          <a:xfrm>
            <a:off x="311705" y="744575"/>
            <a:ext cx="3688800" cy="2089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Spectral ExtraBold"/>
                <a:ea typeface="Spectral ExtraBold"/>
                <a:cs typeface="Spectral ExtraBold"/>
                <a:sym typeface="Spectral ExtraBold"/>
              </a:rPr>
              <a:t>Cyber Insurance </a:t>
            </a:r>
            <a:endParaRPr>
              <a:latin typeface="Spectral ExtraBold"/>
              <a:ea typeface="Spectral ExtraBold"/>
              <a:cs typeface="Spectral ExtraBold"/>
              <a:sym typeface="Spectral ExtraBold"/>
            </a:endParaRPr>
          </a:p>
        </p:txBody>
      </p:sp>
      <p:pic>
        <p:nvPicPr>
          <p:cNvPr id="495" name="Google Shape;495;p74"/>
          <p:cNvPicPr preferRelativeResize="0"/>
          <p:nvPr/>
        </p:nvPicPr>
        <p:blipFill>
          <a:blip r:embed="rId4">
            <a:alphaModFix/>
          </a:blip>
          <a:stretch>
            <a:fillRect/>
          </a:stretch>
        </p:blipFill>
        <p:spPr>
          <a:xfrm>
            <a:off x="4000500" y="0"/>
            <a:ext cx="5143501" cy="5143501"/>
          </a:xfrm>
          <a:prstGeom prst="rect">
            <a:avLst/>
          </a:prstGeom>
          <a:noFill/>
          <a:ln>
            <a:noFill/>
          </a:ln>
        </p:spPr>
      </p:pic>
      <p:sp>
        <p:nvSpPr>
          <p:cNvPr id="496" name="Google Shape;496;p74"/>
          <p:cNvSpPr txBox="1"/>
          <p:nvPr>
            <p:ph idx="1" type="subTitle"/>
          </p:nvPr>
        </p:nvSpPr>
        <p:spPr>
          <a:xfrm>
            <a:off x="311700" y="4079100"/>
            <a:ext cx="3688800" cy="792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SzPts val="935"/>
              <a:buNone/>
            </a:pPr>
            <a:r>
              <a:rPr lang="en" sz="1200"/>
              <a:t>COMS6998 sec:12 </a:t>
            </a:r>
            <a:br>
              <a:rPr lang="en" sz="1200"/>
            </a:br>
            <a:r>
              <a:rPr lang="en" sz="1200"/>
              <a:t>Economics of Cybersecurity</a:t>
            </a:r>
            <a:endParaRPr sz="1200"/>
          </a:p>
          <a:p>
            <a:pPr indent="0" lvl="0" marL="0" rtl="0" algn="ctr">
              <a:lnSpc>
                <a:spcPct val="115000"/>
              </a:lnSpc>
              <a:spcBef>
                <a:spcPts val="0"/>
              </a:spcBef>
              <a:spcAft>
                <a:spcPts val="0"/>
              </a:spcAft>
              <a:buSzPts val="935"/>
              <a:buNone/>
            </a:pPr>
            <a:r>
              <a:rPr lang="en" sz="1200"/>
              <a:t>5 March 2024</a:t>
            </a:r>
            <a:endParaRPr sz="1200"/>
          </a:p>
        </p:txBody>
      </p:sp>
      <p:sp>
        <p:nvSpPr>
          <p:cNvPr id="497" name="Google Shape;497;p74"/>
          <p:cNvSpPr txBox="1"/>
          <p:nvPr/>
        </p:nvSpPr>
        <p:spPr>
          <a:xfrm>
            <a:off x="4000500" y="4871700"/>
            <a:ext cx="5143500" cy="2925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rgbClr val="434343"/>
                </a:solidFill>
              </a:rPr>
              <a:t>“An insurance salesman in an office, selling a cyber insurance policy to a concerned business executive”</a:t>
            </a:r>
            <a:endParaRPr sz="700">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04" name="Google Shape;104;p19"/>
          <p:cNvSpPr txBox="1"/>
          <p:nvPr>
            <p:ph idx="1" type="body"/>
          </p:nvPr>
        </p:nvSpPr>
        <p:spPr>
          <a:xfrm>
            <a:off x="311700" y="1152475"/>
            <a:ext cx="87933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Insurer/Insurance company</a:t>
            </a:r>
            <a:r>
              <a:rPr lang="en"/>
              <a:t>: The party who sells insurance</a:t>
            </a:r>
            <a:endParaRPr/>
          </a:p>
          <a:p>
            <a:pPr indent="-342900" lvl="0" marL="457200" rtl="0" algn="l">
              <a:lnSpc>
                <a:spcPct val="150000"/>
              </a:lnSpc>
              <a:spcBef>
                <a:spcPts val="0"/>
              </a:spcBef>
              <a:spcAft>
                <a:spcPts val="0"/>
              </a:spcAft>
              <a:buSzPts val="1800"/>
              <a:buChar char="●"/>
            </a:pPr>
            <a:r>
              <a:rPr b="1" lang="en"/>
              <a:t>Insuree</a:t>
            </a:r>
            <a:r>
              <a:rPr lang="en"/>
              <a:t>/</a:t>
            </a:r>
            <a:r>
              <a:rPr b="1" lang="en"/>
              <a:t>insured/policyholder/claimant</a:t>
            </a:r>
            <a:r>
              <a:rPr lang="en"/>
              <a:t>: The party who buys insurance</a:t>
            </a:r>
            <a:endParaRPr/>
          </a:p>
          <a:p>
            <a:pPr indent="-342900" lvl="0" marL="457200" rtl="0" algn="l">
              <a:lnSpc>
                <a:spcPct val="150000"/>
              </a:lnSpc>
              <a:spcBef>
                <a:spcPts val="0"/>
              </a:spcBef>
              <a:spcAft>
                <a:spcPts val="0"/>
              </a:spcAft>
              <a:buSzPts val="1800"/>
              <a:buChar char="●"/>
            </a:pPr>
            <a:r>
              <a:rPr b="1" lang="en"/>
              <a:t>Policy: </a:t>
            </a:r>
            <a:r>
              <a:rPr lang="en"/>
              <a:t>A contract between insurer and insuree specifying terms of insurance</a:t>
            </a:r>
            <a:endParaRPr/>
          </a:p>
          <a:p>
            <a:pPr indent="-317500" lvl="1" marL="914400" rtl="0" algn="l">
              <a:lnSpc>
                <a:spcPct val="150000"/>
              </a:lnSpc>
              <a:spcBef>
                <a:spcPts val="0"/>
              </a:spcBef>
              <a:spcAft>
                <a:spcPts val="0"/>
              </a:spcAft>
              <a:buSzPts val="1400"/>
              <a:buChar char="○"/>
            </a:pPr>
            <a:r>
              <a:rPr b="1" lang="en"/>
              <a:t>Premium</a:t>
            </a:r>
            <a:r>
              <a:rPr lang="en"/>
              <a:t>: The amount paid monthly/annually to keep the policy active</a:t>
            </a:r>
            <a:endParaRPr/>
          </a:p>
          <a:p>
            <a:pPr indent="-317500" lvl="1" marL="914400" rtl="0" algn="l">
              <a:lnSpc>
                <a:spcPct val="150000"/>
              </a:lnSpc>
              <a:spcBef>
                <a:spcPts val="0"/>
              </a:spcBef>
              <a:spcAft>
                <a:spcPts val="0"/>
              </a:spcAft>
              <a:buSzPts val="1400"/>
              <a:buChar char="○"/>
            </a:pPr>
            <a:r>
              <a:rPr b="1" lang="en"/>
              <a:t>Retention</a:t>
            </a:r>
            <a:r>
              <a:rPr lang="en"/>
              <a:t>/</a:t>
            </a:r>
            <a:r>
              <a:rPr b="1" lang="en"/>
              <a:t>Deductible: </a:t>
            </a:r>
            <a:r>
              <a:rPr lang="en"/>
              <a:t>Amount that policyholder is liable for (even with policy)</a:t>
            </a:r>
            <a:endParaRPr/>
          </a:p>
          <a:p>
            <a:pPr indent="-317500" lvl="1" marL="914400" rtl="0" algn="l">
              <a:lnSpc>
                <a:spcPct val="150000"/>
              </a:lnSpc>
              <a:spcBef>
                <a:spcPts val="0"/>
              </a:spcBef>
              <a:spcAft>
                <a:spcPts val="0"/>
              </a:spcAft>
              <a:buSzPts val="1400"/>
              <a:buChar char="○"/>
            </a:pPr>
            <a:r>
              <a:rPr b="1" lang="en"/>
              <a:t>Limit: </a:t>
            </a:r>
            <a:r>
              <a:rPr lang="en"/>
              <a:t>Maximum amount a policy will pay a policyholder</a:t>
            </a:r>
            <a:endParaRPr/>
          </a:p>
          <a:p>
            <a:pPr indent="-317500" lvl="1" marL="914400" rtl="0" algn="l">
              <a:lnSpc>
                <a:spcPct val="150000"/>
              </a:lnSpc>
              <a:spcBef>
                <a:spcPts val="0"/>
              </a:spcBef>
              <a:spcAft>
                <a:spcPts val="0"/>
              </a:spcAft>
              <a:buSzPts val="1400"/>
              <a:buChar char="○"/>
            </a:pPr>
            <a:r>
              <a:rPr b="1" lang="en"/>
              <a:t>Exclusions: </a:t>
            </a:r>
            <a:r>
              <a:rPr lang="en"/>
              <a:t>Clauses and conditions that are not covered by the policy</a:t>
            </a:r>
            <a:endParaRPr/>
          </a:p>
          <a:p>
            <a:pPr indent="-342900" lvl="0" marL="457200" rtl="0" algn="l">
              <a:lnSpc>
                <a:spcPct val="150000"/>
              </a:lnSpc>
              <a:spcBef>
                <a:spcPts val="0"/>
              </a:spcBef>
              <a:spcAft>
                <a:spcPts val="0"/>
              </a:spcAft>
              <a:buSzPts val="1800"/>
              <a:buChar char="●"/>
            </a:pPr>
            <a:r>
              <a:rPr b="1" lang="en"/>
              <a:t>Underwriting</a:t>
            </a:r>
            <a:r>
              <a:rPr lang="en"/>
              <a:t>: The process of creating a policy </a:t>
            </a:r>
            <a:endParaRPr/>
          </a:p>
        </p:txBody>
      </p:sp>
      <p:sp>
        <p:nvSpPr>
          <p:cNvPr id="105" name="Google Shape;105;p19"/>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06" name="Google Shape;106;p19"/>
          <p:cNvSpPr/>
          <p:nvPr/>
        </p:nvSpPr>
        <p:spPr>
          <a:xfrm>
            <a:off x="335100" y="2454850"/>
            <a:ext cx="8463300" cy="2018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7" name="Google Shape;107;p19"/>
          <p:cNvSpPr/>
          <p:nvPr/>
        </p:nvSpPr>
        <p:spPr>
          <a:xfrm>
            <a:off x="476700" y="986275"/>
            <a:ext cx="8463300" cy="10245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13" name="Google Shape;113;p20"/>
          <p:cNvSpPr txBox="1"/>
          <p:nvPr>
            <p:ph idx="1" type="body"/>
          </p:nvPr>
        </p:nvSpPr>
        <p:spPr>
          <a:xfrm>
            <a:off x="311700" y="1152475"/>
            <a:ext cx="87933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Insurer/Insurance company</a:t>
            </a:r>
            <a:r>
              <a:rPr lang="en"/>
              <a:t>: The party who sells insurance</a:t>
            </a:r>
            <a:endParaRPr/>
          </a:p>
          <a:p>
            <a:pPr indent="-342900" lvl="0" marL="457200" rtl="0" algn="l">
              <a:lnSpc>
                <a:spcPct val="150000"/>
              </a:lnSpc>
              <a:spcBef>
                <a:spcPts val="0"/>
              </a:spcBef>
              <a:spcAft>
                <a:spcPts val="0"/>
              </a:spcAft>
              <a:buSzPts val="1800"/>
              <a:buChar char="●"/>
            </a:pPr>
            <a:r>
              <a:rPr b="1" lang="en"/>
              <a:t>Insuree</a:t>
            </a:r>
            <a:r>
              <a:rPr lang="en"/>
              <a:t>/</a:t>
            </a:r>
            <a:r>
              <a:rPr b="1" lang="en"/>
              <a:t>insured/policyholder/claimant</a:t>
            </a:r>
            <a:r>
              <a:rPr lang="en"/>
              <a:t>: The party who buys insurance</a:t>
            </a:r>
            <a:endParaRPr/>
          </a:p>
          <a:p>
            <a:pPr indent="-342900" lvl="0" marL="457200" rtl="0" algn="l">
              <a:lnSpc>
                <a:spcPct val="150000"/>
              </a:lnSpc>
              <a:spcBef>
                <a:spcPts val="0"/>
              </a:spcBef>
              <a:spcAft>
                <a:spcPts val="0"/>
              </a:spcAft>
              <a:buSzPts val="1800"/>
              <a:buChar char="●"/>
            </a:pPr>
            <a:r>
              <a:rPr b="1" lang="en"/>
              <a:t>Policy: </a:t>
            </a:r>
            <a:r>
              <a:rPr lang="en"/>
              <a:t>A contract between insurer and insuree specifying terms of insurance</a:t>
            </a:r>
            <a:endParaRPr/>
          </a:p>
          <a:p>
            <a:pPr indent="-317500" lvl="1" marL="914400" rtl="0" algn="l">
              <a:lnSpc>
                <a:spcPct val="150000"/>
              </a:lnSpc>
              <a:spcBef>
                <a:spcPts val="0"/>
              </a:spcBef>
              <a:spcAft>
                <a:spcPts val="0"/>
              </a:spcAft>
              <a:buSzPts val="1400"/>
              <a:buChar char="○"/>
            </a:pPr>
            <a:r>
              <a:rPr b="1" lang="en"/>
              <a:t>Premium</a:t>
            </a:r>
            <a:r>
              <a:rPr lang="en"/>
              <a:t>: The amount paid monthly/annually to keep the policy active</a:t>
            </a:r>
            <a:endParaRPr/>
          </a:p>
          <a:p>
            <a:pPr indent="-317500" lvl="1" marL="914400" rtl="0" algn="l">
              <a:lnSpc>
                <a:spcPct val="150000"/>
              </a:lnSpc>
              <a:spcBef>
                <a:spcPts val="0"/>
              </a:spcBef>
              <a:spcAft>
                <a:spcPts val="0"/>
              </a:spcAft>
              <a:buSzPts val="1400"/>
              <a:buChar char="○"/>
            </a:pPr>
            <a:r>
              <a:rPr b="1" lang="en"/>
              <a:t>Retention</a:t>
            </a:r>
            <a:r>
              <a:rPr lang="en"/>
              <a:t>/</a:t>
            </a:r>
            <a:r>
              <a:rPr b="1" lang="en"/>
              <a:t>Deductible: </a:t>
            </a:r>
            <a:r>
              <a:rPr lang="en"/>
              <a:t>Amount that policyholder is liable for (even with policy)</a:t>
            </a:r>
            <a:endParaRPr/>
          </a:p>
          <a:p>
            <a:pPr indent="-317500" lvl="1" marL="914400" rtl="0" algn="l">
              <a:lnSpc>
                <a:spcPct val="150000"/>
              </a:lnSpc>
              <a:spcBef>
                <a:spcPts val="0"/>
              </a:spcBef>
              <a:spcAft>
                <a:spcPts val="0"/>
              </a:spcAft>
              <a:buSzPts val="1400"/>
              <a:buChar char="○"/>
            </a:pPr>
            <a:r>
              <a:rPr b="1" lang="en"/>
              <a:t>Limit: </a:t>
            </a:r>
            <a:r>
              <a:rPr lang="en"/>
              <a:t>Maximum amount a policy will pay a policyholder</a:t>
            </a:r>
            <a:endParaRPr/>
          </a:p>
          <a:p>
            <a:pPr indent="-317500" lvl="1" marL="914400" rtl="0" algn="l">
              <a:lnSpc>
                <a:spcPct val="150000"/>
              </a:lnSpc>
              <a:spcBef>
                <a:spcPts val="0"/>
              </a:spcBef>
              <a:spcAft>
                <a:spcPts val="0"/>
              </a:spcAft>
              <a:buSzPts val="1400"/>
              <a:buChar char="○"/>
            </a:pPr>
            <a:r>
              <a:rPr b="1" lang="en"/>
              <a:t>Exclusions: </a:t>
            </a:r>
            <a:r>
              <a:rPr lang="en"/>
              <a:t>Clauses and conditions that are not covered by the policy</a:t>
            </a:r>
            <a:endParaRPr/>
          </a:p>
          <a:p>
            <a:pPr indent="-342900" lvl="0" marL="457200" rtl="0" algn="l">
              <a:lnSpc>
                <a:spcPct val="150000"/>
              </a:lnSpc>
              <a:spcBef>
                <a:spcPts val="0"/>
              </a:spcBef>
              <a:spcAft>
                <a:spcPts val="0"/>
              </a:spcAft>
              <a:buSzPts val="1800"/>
              <a:buChar char="●"/>
            </a:pPr>
            <a:r>
              <a:rPr b="1" lang="en"/>
              <a:t>Underwriting</a:t>
            </a:r>
            <a:r>
              <a:rPr lang="en"/>
              <a:t>: The process of creating a policy </a:t>
            </a:r>
            <a:endParaRPr/>
          </a:p>
        </p:txBody>
      </p:sp>
      <p:sp>
        <p:nvSpPr>
          <p:cNvPr id="114" name="Google Shape;114;p20"/>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15" name="Google Shape;115;p20"/>
          <p:cNvSpPr/>
          <p:nvPr/>
        </p:nvSpPr>
        <p:spPr>
          <a:xfrm>
            <a:off x="335100" y="2774375"/>
            <a:ext cx="8463300" cy="1699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 name="Google Shape;116;p20"/>
          <p:cNvSpPr/>
          <p:nvPr/>
        </p:nvSpPr>
        <p:spPr>
          <a:xfrm>
            <a:off x="476700" y="986275"/>
            <a:ext cx="8463300" cy="14373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Insurance basics + terminology</a:t>
            </a:r>
            <a:endParaRPr/>
          </a:p>
        </p:txBody>
      </p:sp>
      <p:sp>
        <p:nvSpPr>
          <p:cNvPr id="122" name="Google Shape;122;p21"/>
          <p:cNvSpPr txBox="1"/>
          <p:nvPr>
            <p:ph idx="1" type="body"/>
          </p:nvPr>
        </p:nvSpPr>
        <p:spPr>
          <a:xfrm>
            <a:off x="311700" y="1152475"/>
            <a:ext cx="87933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Insurer/Insurance company</a:t>
            </a:r>
            <a:r>
              <a:rPr lang="en"/>
              <a:t>: The party who sells insurance</a:t>
            </a:r>
            <a:endParaRPr/>
          </a:p>
          <a:p>
            <a:pPr indent="-342900" lvl="0" marL="457200" rtl="0" algn="l">
              <a:lnSpc>
                <a:spcPct val="150000"/>
              </a:lnSpc>
              <a:spcBef>
                <a:spcPts val="0"/>
              </a:spcBef>
              <a:spcAft>
                <a:spcPts val="0"/>
              </a:spcAft>
              <a:buSzPts val="1800"/>
              <a:buChar char="●"/>
            </a:pPr>
            <a:r>
              <a:rPr b="1" lang="en"/>
              <a:t>Insuree</a:t>
            </a:r>
            <a:r>
              <a:rPr lang="en"/>
              <a:t>/</a:t>
            </a:r>
            <a:r>
              <a:rPr b="1" lang="en"/>
              <a:t>insured/policyholder/claimant</a:t>
            </a:r>
            <a:r>
              <a:rPr lang="en"/>
              <a:t>: The party who buys insurance</a:t>
            </a:r>
            <a:endParaRPr/>
          </a:p>
          <a:p>
            <a:pPr indent="-342900" lvl="0" marL="457200" rtl="0" algn="l">
              <a:lnSpc>
                <a:spcPct val="150000"/>
              </a:lnSpc>
              <a:spcBef>
                <a:spcPts val="0"/>
              </a:spcBef>
              <a:spcAft>
                <a:spcPts val="0"/>
              </a:spcAft>
              <a:buSzPts val="1800"/>
              <a:buChar char="●"/>
            </a:pPr>
            <a:r>
              <a:rPr b="1" lang="en"/>
              <a:t>Policy: </a:t>
            </a:r>
            <a:r>
              <a:rPr lang="en"/>
              <a:t>A contract between insurer and insuree specifying terms of insurance</a:t>
            </a:r>
            <a:endParaRPr/>
          </a:p>
          <a:p>
            <a:pPr indent="-317500" lvl="1" marL="914400" rtl="0" algn="l">
              <a:lnSpc>
                <a:spcPct val="150000"/>
              </a:lnSpc>
              <a:spcBef>
                <a:spcPts val="0"/>
              </a:spcBef>
              <a:spcAft>
                <a:spcPts val="0"/>
              </a:spcAft>
              <a:buSzPts val="1400"/>
              <a:buChar char="○"/>
            </a:pPr>
            <a:r>
              <a:rPr b="1" lang="en"/>
              <a:t>Premium</a:t>
            </a:r>
            <a:r>
              <a:rPr lang="en"/>
              <a:t>: The amount paid monthly/annually to keep the policy active</a:t>
            </a:r>
            <a:endParaRPr/>
          </a:p>
          <a:p>
            <a:pPr indent="-317500" lvl="1" marL="914400" rtl="0" algn="l">
              <a:lnSpc>
                <a:spcPct val="150000"/>
              </a:lnSpc>
              <a:spcBef>
                <a:spcPts val="0"/>
              </a:spcBef>
              <a:spcAft>
                <a:spcPts val="0"/>
              </a:spcAft>
              <a:buSzPts val="1400"/>
              <a:buChar char="○"/>
            </a:pPr>
            <a:r>
              <a:rPr b="1" lang="en"/>
              <a:t>Retention</a:t>
            </a:r>
            <a:r>
              <a:rPr lang="en"/>
              <a:t>/</a:t>
            </a:r>
            <a:r>
              <a:rPr b="1" lang="en"/>
              <a:t>Deductible: </a:t>
            </a:r>
            <a:r>
              <a:rPr lang="en"/>
              <a:t>Amount that policyholder is liable for (even with policy)</a:t>
            </a:r>
            <a:endParaRPr/>
          </a:p>
          <a:p>
            <a:pPr indent="-317500" lvl="1" marL="914400" rtl="0" algn="l">
              <a:lnSpc>
                <a:spcPct val="150000"/>
              </a:lnSpc>
              <a:spcBef>
                <a:spcPts val="0"/>
              </a:spcBef>
              <a:spcAft>
                <a:spcPts val="0"/>
              </a:spcAft>
              <a:buSzPts val="1400"/>
              <a:buChar char="○"/>
            </a:pPr>
            <a:r>
              <a:rPr b="1" lang="en"/>
              <a:t>Limit: </a:t>
            </a:r>
            <a:r>
              <a:rPr lang="en"/>
              <a:t>Maximum amount a policy will pay a policyholder</a:t>
            </a:r>
            <a:endParaRPr/>
          </a:p>
          <a:p>
            <a:pPr indent="-317500" lvl="1" marL="914400" rtl="0" algn="l">
              <a:lnSpc>
                <a:spcPct val="150000"/>
              </a:lnSpc>
              <a:spcBef>
                <a:spcPts val="0"/>
              </a:spcBef>
              <a:spcAft>
                <a:spcPts val="0"/>
              </a:spcAft>
              <a:buSzPts val="1400"/>
              <a:buChar char="○"/>
            </a:pPr>
            <a:r>
              <a:rPr b="1" lang="en"/>
              <a:t>Exclusions: </a:t>
            </a:r>
            <a:r>
              <a:rPr lang="en"/>
              <a:t>Clauses and conditions that are not covered by the policy</a:t>
            </a:r>
            <a:endParaRPr/>
          </a:p>
          <a:p>
            <a:pPr indent="-342900" lvl="0" marL="457200" rtl="0" algn="l">
              <a:lnSpc>
                <a:spcPct val="150000"/>
              </a:lnSpc>
              <a:spcBef>
                <a:spcPts val="0"/>
              </a:spcBef>
              <a:spcAft>
                <a:spcPts val="0"/>
              </a:spcAft>
              <a:buSzPts val="1800"/>
              <a:buChar char="●"/>
            </a:pPr>
            <a:r>
              <a:rPr b="1" lang="en"/>
              <a:t>Underwriting</a:t>
            </a:r>
            <a:r>
              <a:rPr lang="en"/>
              <a:t>: The process of creating a policy </a:t>
            </a:r>
            <a:endParaRPr/>
          </a:p>
        </p:txBody>
      </p:sp>
      <p:sp>
        <p:nvSpPr>
          <p:cNvPr id="123" name="Google Shape;123;p21"/>
          <p:cNvSpPr txBox="1"/>
          <p:nvPr/>
        </p:nvSpPr>
        <p:spPr>
          <a:xfrm>
            <a:off x="311700" y="4759400"/>
            <a:ext cx="3945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D9D9D9"/>
                </a:solidFill>
              </a:rPr>
              <a:t>https://www.insurance.ca.gov/01-consumers/105-type/95-guides/20-Glossary/</a:t>
            </a:r>
            <a:endParaRPr sz="800">
              <a:solidFill>
                <a:srgbClr val="D9D9D9"/>
              </a:solidFill>
            </a:endParaRPr>
          </a:p>
        </p:txBody>
      </p:sp>
      <p:sp>
        <p:nvSpPr>
          <p:cNvPr id="124" name="Google Shape;124;p21"/>
          <p:cNvSpPr/>
          <p:nvPr/>
        </p:nvSpPr>
        <p:spPr>
          <a:xfrm>
            <a:off x="335100" y="3086100"/>
            <a:ext cx="8463300" cy="1387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21"/>
          <p:cNvSpPr/>
          <p:nvPr/>
        </p:nvSpPr>
        <p:spPr>
          <a:xfrm>
            <a:off x="476700" y="986275"/>
            <a:ext cx="8463300" cy="1749000"/>
          </a:xfrm>
          <a:prstGeom prst="rect">
            <a:avLst/>
          </a:prstGeom>
          <a:solidFill>
            <a:srgbClr val="FFFFFF">
              <a:alpha val="664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